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sldIdLst>
    <p:sldId id="257" r:id="rId2"/>
    <p:sldId id="398" r:id="rId3"/>
    <p:sldId id="258" r:id="rId4"/>
    <p:sldId id="406" r:id="rId5"/>
    <p:sldId id="259" r:id="rId6"/>
    <p:sldId id="260"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9" r:id="rId28"/>
    <p:sldId id="300" r:id="rId29"/>
    <p:sldId id="301" r:id="rId30"/>
    <p:sldId id="343" r:id="rId31"/>
    <p:sldId id="344" r:id="rId32"/>
    <p:sldId id="400" r:id="rId33"/>
    <p:sldId id="345" r:id="rId34"/>
    <p:sldId id="346" r:id="rId35"/>
    <p:sldId id="347" r:id="rId36"/>
    <p:sldId id="348" r:id="rId37"/>
    <p:sldId id="404" r:id="rId38"/>
    <p:sldId id="405" r:id="rId39"/>
    <p:sldId id="402" r:id="rId40"/>
    <p:sldId id="403" r:id="rId41"/>
    <p:sldId id="401" r:id="rId42"/>
    <p:sldId id="383" r:id="rId43"/>
    <p:sldId id="374" r:id="rId44"/>
    <p:sldId id="375" r:id="rId45"/>
    <p:sldId id="376" r:id="rId46"/>
    <p:sldId id="389" r:id="rId47"/>
    <p:sldId id="384" r:id="rId48"/>
    <p:sldId id="385" r:id="rId49"/>
    <p:sldId id="386" r:id="rId50"/>
    <p:sldId id="387" r:id="rId51"/>
    <p:sldId id="390" r:id="rId52"/>
    <p:sldId id="391" r:id="rId53"/>
    <p:sldId id="330" r:id="rId54"/>
    <p:sldId id="39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128"/>
  </p:normalViewPr>
  <p:slideViewPr>
    <p:cSldViewPr snapToGrid="0" snapToObjects="1" showGuides="1">
      <p:cViewPr varScale="1">
        <p:scale>
          <a:sx n="92" d="100"/>
          <a:sy n="92"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a:defRPr sz="1600"/>
            </a:pPr>
            <a:endParaRPr dirty="0"/>
          </a:p>
        </p:txBody>
      </p:sp>
    </p:spTree>
    <p:extLst>
      <p:ext uri="{BB962C8B-B14F-4D97-AF65-F5344CB8AC3E}">
        <p14:creationId xmlns:p14="http://schemas.microsoft.com/office/powerpoint/2010/main" val="2125942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98312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endParaRPr dirty="0"/>
          </a:p>
        </p:txBody>
      </p:sp>
    </p:spTree>
    <p:extLst>
      <p:ext uri="{BB962C8B-B14F-4D97-AF65-F5344CB8AC3E}">
        <p14:creationId xmlns:p14="http://schemas.microsoft.com/office/powerpoint/2010/main" val="277382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79146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54535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endParaRPr dirty="0"/>
          </a:p>
        </p:txBody>
      </p:sp>
    </p:spTree>
    <p:extLst>
      <p:ext uri="{BB962C8B-B14F-4D97-AF65-F5344CB8AC3E}">
        <p14:creationId xmlns:p14="http://schemas.microsoft.com/office/powerpoint/2010/main" val="165433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Shape 751"/>
          <p:cNvSpPr>
            <a:spLocks noGrp="1" noRot="1" noChangeAspect="1"/>
          </p:cNvSpPr>
          <p:nvPr>
            <p:ph type="sldImg"/>
          </p:nvPr>
        </p:nvSpPr>
        <p:spPr>
          <a:prstGeom prst="rect">
            <a:avLst/>
          </a:prstGeom>
        </p:spPr>
        <p:txBody>
          <a:bodyPr/>
          <a:lstStyle/>
          <a:p>
            <a:endParaRPr/>
          </a:p>
        </p:txBody>
      </p:sp>
      <p:sp>
        <p:nvSpPr>
          <p:cNvPr id="752" name="Shape 75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5450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3857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387949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13919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8" name="Rectangle"/>
          <p:cNvSpPr/>
          <p:nvPr/>
        </p:nvSpPr>
        <p:spPr>
          <a:xfrm>
            <a:off x="-4418" y="6037550"/>
            <a:ext cx="12196418" cy="821846"/>
          </a:xfrm>
          <a:prstGeom prst="rect">
            <a:avLst/>
          </a:prstGeom>
          <a:solidFill>
            <a:srgbClr val="6B219E"/>
          </a:solidFill>
          <a:ln>
            <a:miter lim="400000"/>
          </a:ln>
        </p:spPr>
        <p:txBody>
          <a:bodyPr lIns="35719" tIns="35719" rIns="35719" bIns="35719" anchor="ctr"/>
          <a:lstStyle/>
          <a:p>
            <a:pPr marL="28573" marR="28573" algn="l" defTabSz="321457">
              <a:defRPr sz="2400">
                <a:uFill>
                  <a:solidFill>
                    <a:srgbClr val="000000"/>
                  </a:solidFill>
                </a:uFill>
                <a:latin typeface="Arial"/>
                <a:ea typeface="Arial"/>
                <a:cs typeface="Arial"/>
                <a:sym typeface="Arial"/>
              </a:defRPr>
            </a:pPr>
            <a:endParaRPr sz="1687"/>
          </a:p>
        </p:txBody>
      </p:sp>
      <p:sp>
        <p:nvSpPr>
          <p:cNvPr id="320" name="Title Text"/>
          <p:cNvSpPr txBox="1"/>
          <p:nvPr/>
        </p:nvSpPr>
        <p:spPr>
          <a:xfrm>
            <a:off x="-9922" y="19098"/>
            <a:ext cx="12211844" cy="785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5000">
                <a:solidFill>
                  <a:srgbClr val="DCDEE0"/>
                </a:solidFill>
              </a:defRPr>
            </a:lvl1pPr>
          </a:lstStyle>
          <a:p>
            <a:r>
              <a:rPr sz="3516"/>
              <a:t>Title Text</a:t>
            </a:r>
          </a:p>
        </p:txBody>
      </p:sp>
      <p:sp>
        <p:nvSpPr>
          <p:cNvPr id="321" name="Body Level One…"/>
          <p:cNvSpPr txBox="1">
            <a:spLocks noGrp="1"/>
          </p:cNvSpPr>
          <p:nvPr>
            <p:ph type="body" idx="1"/>
          </p:nvPr>
        </p:nvSpPr>
        <p:spPr>
          <a:xfrm>
            <a:off x="1190625" y="699492"/>
            <a:ext cx="9810750" cy="5250657"/>
          </a:xfrm>
          <a:prstGeom prst="rect">
            <a:avLst/>
          </a:prstGeom>
        </p:spPr>
        <p:txBody>
          <a:bodyPr/>
          <a:lstStyle>
            <a:lvl1pPr>
              <a:defRPr sz="2109">
                <a:latin typeface="+mj-lt"/>
                <a:ea typeface="+mj-ea"/>
                <a:cs typeface="+mj-cs"/>
                <a:sym typeface="Helvetica"/>
              </a:defRPr>
            </a:lvl1pPr>
            <a:lvl2pPr>
              <a:defRPr sz="2109">
                <a:latin typeface="+mj-lt"/>
                <a:ea typeface="+mj-ea"/>
                <a:cs typeface="+mj-cs"/>
                <a:sym typeface="Helvetica"/>
              </a:defRPr>
            </a:lvl2pPr>
            <a:lvl3pPr>
              <a:defRPr sz="2109">
                <a:latin typeface="+mj-lt"/>
                <a:ea typeface="+mj-ea"/>
                <a:cs typeface="+mj-cs"/>
                <a:sym typeface="Helvetica"/>
              </a:defRPr>
            </a:lvl3pPr>
            <a:lvl4pPr>
              <a:defRPr sz="2109">
                <a:latin typeface="+mj-lt"/>
                <a:ea typeface="+mj-ea"/>
                <a:cs typeface="+mj-cs"/>
                <a:sym typeface="Helvetica"/>
              </a:defRPr>
            </a:lvl4pPr>
            <a:lvl5pPr>
              <a:defRPr sz="2109">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2" name="Slide Number"/>
          <p:cNvSpPr txBox="1">
            <a:spLocks noGrp="1"/>
          </p:cNvSpPr>
          <p:nvPr>
            <p:ph type="sldNum" sz="quarter" idx="2"/>
          </p:nvPr>
        </p:nvSpPr>
        <p:spPr>
          <a:xfrm>
            <a:off x="6119684" y="6357937"/>
            <a:ext cx="345538" cy="267891"/>
          </a:xfrm>
          <a:prstGeom prst="rect">
            <a:avLst/>
          </a:prstGeom>
        </p:spPr>
        <p:txBody>
          <a:bodyPr/>
          <a:lstStyle>
            <a:lvl1pPr>
              <a:defRPr>
                <a:solidFill>
                  <a:srgbClr val="DCDEE0"/>
                </a:solidFill>
              </a:defRPr>
            </a:lvl1pPr>
          </a:lstStyle>
          <a:p>
            <a:fld id="{86CB4B4D-7CA3-9044-876B-883B54F8677D}" type="slidenum">
              <a:t>‹#›</a:t>
            </a:fld>
            <a:endParaRPr/>
          </a:p>
        </p:txBody>
      </p:sp>
      <p:sp>
        <p:nvSpPr>
          <p:cNvPr id="323" name="Julia Stoyanovich"/>
          <p:cNvSpPr txBox="1"/>
          <p:nvPr/>
        </p:nvSpPr>
        <p:spPr>
          <a:xfrm>
            <a:off x="424656" y="6309211"/>
            <a:ext cx="2627329"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a:solidFill>
                  <a:srgbClr val="DCDEE0"/>
                </a:solidFill>
              </a:defRPr>
            </a:lvl1pPr>
          </a:lstStyle>
          <a:p>
            <a:endParaRPr sz="1266" dirty="0"/>
          </a:p>
        </p:txBody>
      </p:sp>
      <p:pic>
        <p:nvPicPr>
          <p:cNvPr id="324" name="DataResponsibly_Logo_V1.jpg" descr="DataResponsibly_Logo_V1.jpg"/>
          <p:cNvPicPr>
            <a:picLocks noChangeAspect="1"/>
          </p:cNvPicPr>
          <p:nvPr/>
        </p:nvPicPr>
        <p:blipFill>
          <a:blip r:embed="rId2">
            <a:extLst/>
          </a:blip>
          <a:stretch>
            <a:fillRect/>
          </a:stretch>
        </p:blipFill>
        <p:spPr>
          <a:xfrm>
            <a:off x="12720685" y="-614405"/>
            <a:ext cx="1744545" cy="1314984"/>
          </a:xfrm>
          <a:prstGeom prst="rect">
            <a:avLst/>
          </a:prstGeom>
          <a:ln w="12700">
            <a:miter lim="400000"/>
          </a:ln>
        </p:spPr>
      </p:pic>
      <p:sp>
        <p:nvSpPr>
          <p:cNvPr id="325" name="Title Text"/>
          <p:cNvSpPr txBox="1"/>
          <p:nvPr/>
        </p:nvSpPr>
        <p:spPr>
          <a:xfrm>
            <a:off x="-9922" y="32742"/>
            <a:ext cx="12211844" cy="785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5000">
                <a:solidFill>
                  <a:srgbClr val="DCDEE0"/>
                </a:solidFill>
              </a:defRPr>
            </a:lvl1pPr>
          </a:lstStyle>
          <a:p>
            <a:r>
              <a:rPr sz="3516"/>
              <a:t>Title Text</a:t>
            </a:r>
          </a:p>
        </p:txBody>
      </p:sp>
      <p:sp>
        <p:nvSpPr>
          <p:cNvPr id="326" name="Rectangle"/>
          <p:cNvSpPr/>
          <p:nvPr/>
        </p:nvSpPr>
        <p:spPr>
          <a:xfrm>
            <a:off x="-2210" y="1081"/>
            <a:ext cx="12196419" cy="821846"/>
          </a:xfrm>
          <a:prstGeom prst="rect">
            <a:avLst/>
          </a:prstGeom>
          <a:solidFill>
            <a:srgbClr val="6B219E"/>
          </a:solidFill>
          <a:ln>
            <a:miter lim="400000"/>
          </a:ln>
        </p:spPr>
        <p:txBody>
          <a:bodyPr lIns="35719" tIns="35719" rIns="35719" bIns="35719" anchor="ctr"/>
          <a:lstStyle/>
          <a:p>
            <a:pPr marL="28573" marR="28573" algn="l" defTabSz="321457">
              <a:defRPr sz="2400">
                <a:uFill>
                  <a:solidFill>
                    <a:srgbClr val="000000"/>
                  </a:solidFill>
                </a:uFill>
                <a:latin typeface="Arial"/>
                <a:ea typeface="Arial"/>
                <a:cs typeface="Arial"/>
                <a:sym typeface="Arial"/>
              </a:defRPr>
            </a:pPr>
            <a:endParaRPr sz="1687"/>
          </a:p>
        </p:txBody>
      </p:sp>
      <p:sp>
        <p:nvSpPr>
          <p:cNvPr id="327" name="Rectangle"/>
          <p:cNvSpPr txBox="1"/>
          <p:nvPr/>
        </p:nvSpPr>
        <p:spPr>
          <a:xfrm>
            <a:off x="-9922" y="32742"/>
            <a:ext cx="12211844" cy="785813"/>
          </a:xfrm>
          <a:prstGeom prst="rect">
            <a:avLst/>
          </a:prstGeom>
          <a:ln w="12700">
            <a:miter lim="400000"/>
          </a:ln>
        </p:spPr>
        <p:txBody>
          <a:bodyPr lIns="35719" tIns="35719" rIns="35719" bIns="35719" anchor="ctr"/>
          <a:lstStyle/>
          <a:p>
            <a:pPr>
              <a:defRPr sz="5000">
                <a:solidFill>
                  <a:srgbClr val="DCDEE0"/>
                </a:solidFill>
              </a:defRPr>
            </a:pPr>
            <a:endParaRPr sz="3516"/>
          </a:p>
        </p:txBody>
      </p:sp>
    </p:spTree>
    <p:extLst>
      <p:ext uri="{BB962C8B-B14F-4D97-AF65-F5344CB8AC3E}">
        <p14:creationId xmlns:p14="http://schemas.microsoft.com/office/powerpoint/2010/main" val="11661346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reuters.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propublica.org/article/machine-bias-risk-assessments-in-criminal-sentenc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gineering.nyu.edu/faculty/julia-stoyanovich"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www.wsj.com/articles/SB1000142412788732377720457818939181388153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fusion.kinja.com/google-showed-women-ads-for-lower-paying-jobs-1793848970"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propublica.org/article/machine-bias-risk-assessments-in-criminal-sentencing"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#12: Responsible Data Science and Wrap-Up</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Fairness in ML"/>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Fairness in ML</a:t>
            </a:r>
          </a:p>
        </p:txBody>
      </p:sp>
      <p:sp>
        <p:nvSpPr>
          <p:cNvPr id="5" name="Content Placeholder 4">
            <a:extLst>
              <a:ext uri="{FF2B5EF4-FFF2-40B4-BE49-F238E27FC236}">
                <a16:creationId xmlns:a16="http://schemas.microsoft.com/office/drawing/2014/main" id="{BB57C594-2B16-0140-B359-87C27B84C432}"/>
              </a:ext>
            </a:extLst>
          </p:cNvPr>
          <p:cNvSpPr>
            <a:spLocks noGrp="1"/>
          </p:cNvSpPr>
          <p:nvPr>
            <p:ph idx="1"/>
          </p:nvPr>
        </p:nvSpPr>
        <p:spPr/>
        <p:txBody>
          <a:bodyPr/>
          <a:lstStyle/>
          <a:p>
            <a:endParaRPr lang="en-US"/>
          </a:p>
        </p:txBody>
      </p:sp>
      <p:sp>
        <p:nvSpPr>
          <p:cNvPr id="580" name="Slide Number"/>
          <p:cNvSpPr txBox="1">
            <a:spLocks noGrp="1"/>
          </p:cNvSpPr>
          <p:nvPr>
            <p:ph type="sldNum" sz="quarter" idx="12"/>
          </p:nvPr>
        </p:nvSpPr>
        <p:spPr/>
        <p:txBody>
          <a:bodyPr/>
          <a:lstStyle/>
          <a:p>
            <a:fld id="{86CB4B4D-7CA3-9044-876B-883B54F8677D}" type="slidenum">
              <a:rPr lang="en-US" smtClean="0"/>
              <a:pPr/>
              <a:t>10</a:t>
            </a:fld>
            <a:endParaRPr lang="en-US"/>
          </a:p>
        </p:txBody>
      </p:sp>
      <p:grpSp>
        <p:nvGrpSpPr>
          <p:cNvPr id="585" name="Group"/>
          <p:cNvGrpSpPr/>
          <p:nvPr/>
        </p:nvGrpSpPr>
        <p:grpSpPr>
          <a:xfrm>
            <a:off x="1588935" y="1936481"/>
            <a:ext cx="8811856" cy="3686991"/>
            <a:chOff x="0" y="0"/>
            <a:chExt cx="12532415" cy="5243720"/>
          </a:xfrm>
        </p:grpSpPr>
        <p:sp>
          <p:nvSpPr>
            <p:cNvPr id="581" name="Rectangle"/>
            <p:cNvSpPr/>
            <p:nvPr/>
          </p:nvSpPr>
          <p:spPr>
            <a:xfrm>
              <a:off x="0" y="0"/>
              <a:ext cx="12532415" cy="524372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nvGrpSpPr>
            <p:cNvPr id="584" name="Group"/>
            <p:cNvGrpSpPr/>
            <p:nvPr/>
          </p:nvGrpSpPr>
          <p:grpSpPr>
            <a:xfrm>
              <a:off x="2524290" y="194198"/>
              <a:ext cx="7483836" cy="4860313"/>
              <a:chOff x="0" y="0"/>
              <a:chExt cx="7483834" cy="4860312"/>
            </a:xfrm>
          </p:grpSpPr>
          <p:pic>
            <p:nvPicPr>
              <p:cNvPr id="582" name="Image" descr="Image"/>
              <p:cNvPicPr>
                <a:picLocks noChangeAspect="1"/>
              </p:cNvPicPr>
              <p:nvPr/>
            </p:nvPicPr>
            <p:blipFill>
              <a:blip r:embed="rId2">
                <a:extLst/>
              </a:blip>
              <a:stretch>
                <a:fillRect/>
              </a:stretch>
            </p:blipFill>
            <p:spPr>
              <a:xfrm>
                <a:off x="0" y="0"/>
                <a:ext cx="7483834" cy="4415462"/>
              </a:xfrm>
              <a:prstGeom prst="rect">
                <a:avLst/>
              </a:prstGeom>
              <a:ln w="12700" cap="flat">
                <a:noFill/>
                <a:miter lim="400000"/>
              </a:ln>
              <a:effectLst/>
            </p:spPr>
          </p:pic>
          <p:sp>
            <p:nvSpPr>
              <p:cNvPr id="583" name="by Moritz Hardt"/>
              <p:cNvSpPr txBox="1"/>
              <p:nvPr/>
            </p:nvSpPr>
            <p:spPr>
              <a:xfrm>
                <a:off x="2171649" y="4342335"/>
                <a:ext cx="3396142" cy="5179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2700">
                    <a:solidFill>
                      <a:schemeClr val="accent1">
                        <a:hueOff val="47394"/>
                        <a:satOff val="-25753"/>
                        <a:lumOff val="-7544"/>
                      </a:schemeClr>
                    </a:solidFill>
                  </a:defRPr>
                </a:lvl1pPr>
              </a:lstStyle>
              <a:p>
                <a:r>
                  <a:rPr sz="1898"/>
                  <a:t>by Moritz Hardt</a:t>
                </a:r>
              </a:p>
            </p:txBody>
          </p:sp>
        </p:grpSp>
      </p:grpSp>
    </p:spTree>
    <p:extLst>
      <p:ext uri="{BB962C8B-B14F-4D97-AF65-F5344CB8AC3E}">
        <p14:creationId xmlns:p14="http://schemas.microsoft.com/office/powerpoint/2010/main" val="572045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3111A4-FACF-9F4B-BD98-B68A5CE8141C}"/>
              </a:ext>
            </a:extLst>
          </p:cNvPr>
          <p:cNvSpPr>
            <a:spLocks noGrp="1"/>
          </p:cNvSpPr>
          <p:nvPr>
            <p:ph type="title"/>
          </p:nvPr>
        </p:nvSpPr>
        <p:spPr/>
        <p:txBody>
          <a:bodyPr/>
          <a:lstStyle/>
          <a:p>
            <a:r>
              <a:rPr lang="en-US" dirty="0"/>
              <a:t>Fairness: a lack of “bias”</a:t>
            </a:r>
            <a:br>
              <a:rPr lang="en-US" dirty="0"/>
            </a:br>
            <a:endParaRPr lang="en-US" dirty="0"/>
          </a:p>
        </p:txBody>
      </p:sp>
      <p:sp>
        <p:nvSpPr>
          <p:cNvPr id="588" name="What are the tasks we are interested in?…"/>
          <p:cNvSpPr txBox="1">
            <a:spLocks noGrp="1"/>
          </p:cNvSpPr>
          <p:nvPr>
            <p:ph idx="1"/>
          </p:nvPr>
        </p:nvSpPr>
        <p:spPr>
          <a:xfrm>
            <a:off x="833415" y="1177758"/>
            <a:ext cx="10327008" cy="4696569"/>
          </a:xfrm>
        </p:spPr>
        <p:txBody>
          <a:bodyPr/>
          <a:lstStyle/>
          <a:p>
            <a:r>
              <a:rPr lang="en-US" dirty="0"/>
              <a:t>What are the tasks we are interested in?</a:t>
            </a:r>
          </a:p>
          <a:p>
            <a:pPr lvl="1"/>
            <a:r>
              <a:rPr lang="en-US" dirty="0"/>
              <a:t>predictive analytics and inferential interpretations</a:t>
            </a:r>
          </a:p>
          <a:p>
            <a:r>
              <a:rPr lang="en-US" dirty="0"/>
              <a:t>What do we mean by </a:t>
            </a:r>
            <a:r>
              <a:rPr lang="en-US" dirty="0">
                <a:sym typeface="Helvetica"/>
              </a:rPr>
              <a:t>bias</a:t>
            </a:r>
            <a:r>
              <a:rPr lang="en-US" dirty="0"/>
              <a:t>?</a:t>
            </a:r>
          </a:p>
          <a:p>
            <a:pPr lvl="1"/>
            <a:r>
              <a:rPr lang="en-US" b="1" dirty="0">
                <a:sym typeface="Helvetica"/>
              </a:rPr>
              <a:t>statistical bias</a:t>
            </a:r>
            <a:r>
              <a:rPr lang="en-US" dirty="0"/>
              <a:t>: a model is biased if it doesn’t summarize the data correctly</a:t>
            </a:r>
          </a:p>
          <a:p>
            <a:pPr lvl="1"/>
            <a:r>
              <a:rPr lang="en-US" b="1" dirty="0">
                <a:sym typeface="Helvetica"/>
              </a:rPr>
              <a:t>societal bias</a:t>
            </a:r>
            <a:r>
              <a:rPr lang="en-US" dirty="0"/>
              <a:t>: a dataset or a model is biased if it does not represent the world “correctly”, e.g., data is not representative, there is measurement error, or the </a:t>
            </a:r>
            <a:r>
              <a:rPr lang="en-US" dirty="0">
                <a:sym typeface="Helvetica"/>
              </a:rPr>
              <a:t>world is “incorrect”</a:t>
            </a:r>
            <a:r>
              <a:rPr lang="en-US" dirty="0"/>
              <a:t> </a:t>
            </a:r>
          </a:p>
          <a:p>
            <a:r>
              <a:rPr lang="en-US" dirty="0"/>
              <a:t>Depends on your perspective: the world as it is or as it should be?</a:t>
            </a:r>
          </a:p>
        </p:txBody>
      </p:sp>
      <p:sp>
        <p:nvSpPr>
          <p:cNvPr id="589" name="Slide Number"/>
          <p:cNvSpPr txBox="1">
            <a:spLocks noGrp="1"/>
          </p:cNvSpPr>
          <p:nvPr>
            <p:ph type="sldNum" sz="quarter" idx="12"/>
          </p:nvPr>
        </p:nvSpPr>
        <p:spPr/>
        <p:txBody>
          <a:bodyPr/>
          <a:lstStyle/>
          <a:p>
            <a:fld id="{86CB4B4D-7CA3-9044-876B-883B54F8677D}" type="slidenum">
              <a:rPr lang="en-US" smtClean="0"/>
              <a:pPr/>
              <a:t>11</a:t>
            </a:fld>
            <a:endParaRPr lang="en-US"/>
          </a:p>
        </p:txBody>
      </p:sp>
      <p:pic>
        <p:nvPicPr>
          <p:cNvPr id="590" name="icon_fairness.png" descr="icon_fairness.png"/>
          <p:cNvPicPr>
            <a:picLocks noChangeAspect="1"/>
          </p:cNvPicPr>
          <p:nvPr/>
        </p:nvPicPr>
        <p:blipFill>
          <a:blip r:embed="rId2">
            <a:extLst/>
          </a:blip>
          <a:stretch>
            <a:fillRect/>
          </a:stretch>
        </p:blipFill>
        <p:spPr>
          <a:xfrm>
            <a:off x="8705889" y="895645"/>
            <a:ext cx="1622159" cy="1616661"/>
          </a:xfrm>
          <a:prstGeom prst="rect">
            <a:avLst/>
          </a:prstGeom>
          <a:ln w="12700">
            <a:miter lim="400000"/>
          </a:ln>
        </p:spPr>
      </p:pic>
      <p:sp>
        <p:nvSpPr>
          <p:cNvPr id="591" name="Fairness is lack of “bias”"/>
          <p:cNvSpPr txBox="1"/>
          <p:nvPr/>
        </p:nvSpPr>
        <p:spPr>
          <a:xfrm>
            <a:off x="3649096" y="105414"/>
            <a:ext cx="72200"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5000">
                <a:solidFill>
                  <a:srgbClr val="DCDEE0"/>
                </a:solidFill>
              </a:defRPr>
            </a:lvl1pPr>
          </a:lstStyle>
          <a:p>
            <a:endParaRPr sz="3516" dirty="0"/>
          </a:p>
        </p:txBody>
      </p:sp>
    </p:spTree>
    <p:extLst>
      <p:ext uri="{BB962C8B-B14F-4D97-AF65-F5344CB8AC3E}">
        <p14:creationId xmlns:p14="http://schemas.microsoft.com/office/powerpoint/2010/main" val="572488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Biased data”"/>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“Biased data”</a:t>
            </a:r>
          </a:p>
        </p:txBody>
      </p:sp>
      <p:sp>
        <p:nvSpPr>
          <p:cNvPr id="5" name="Content Placeholder 4">
            <a:extLst>
              <a:ext uri="{FF2B5EF4-FFF2-40B4-BE49-F238E27FC236}">
                <a16:creationId xmlns:a16="http://schemas.microsoft.com/office/drawing/2014/main" id="{556535A0-76FE-A945-8397-8158DC048175}"/>
              </a:ext>
            </a:extLst>
          </p:cNvPr>
          <p:cNvSpPr>
            <a:spLocks noGrp="1"/>
          </p:cNvSpPr>
          <p:nvPr>
            <p:ph idx="1"/>
          </p:nvPr>
        </p:nvSpPr>
        <p:spPr>
          <a:xfrm>
            <a:off x="1864992" y="5482921"/>
            <a:ext cx="10327008" cy="2111143"/>
          </a:xfrm>
        </p:spPr>
        <p:txBody>
          <a:bodyPr/>
          <a:lstStyle/>
          <a:p>
            <a:r>
              <a:rPr lang="en-US" dirty="0"/>
              <a:t>when data is about people, bias can lead to discrimination</a:t>
            </a:r>
          </a:p>
          <a:p>
            <a:endParaRPr lang="en-US" dirty="0"/>
          </a:p>
        </p:txBody>
      </p:sp>
      <p:sp>
        <p:nvSpPr>
          <p:cNvPr id="593" name="Slide Number"/>
          <p:cNvSpPr txBox="1">
            <a:spLocks noGrp="1"/>
          </p:cNvSpPr>
          <p:nvPr>
            <p:ph type="sldNum" sz="quarter" idx="12"/>
          </p:nvPr>
        </p:nvSpPr>
        <p:spPr/>
        <p:txBody>
          <a:bodyPr/>
          <a:lstStyle/>
          <a:p>
            <a:fld id="{86CB4B4D-7CA3-9044-876B-883B54F8677D}" type="slidenum">
              <a:rPr lang="en-US" smtClean="0"/>
              <a:pPr/>
              <a:t>12</a:t>
            </a:fld>
            <a:endParaRPr lang="en-US"/>
          </a:p>
        </p:txBody>
      </p:sp>
      <p:pic>
        <p:nvPicPr>
          <p:cNvPr id="594" name="biased_data.pdf" descr="biased_data.pdf"/>
          <p:cNvPicPr>
            <a:picLocks noChangeAspect="1"/>
          </p:cNvPicPr>
          <p:nvPr/>
        </p:nvPicPr>
        <p:blipFill>
          <a:blip r:embed="rId2">
            <a:extLst/>
          </a:blip>
          <a:stretch>
            <a:fillRect/>
          </a:stretch>
        </p:blipFill>
        <p:spPr>
          <a:xfrm>
            <a:off x="3999454" y="748389"/>
            <a:ext cx="4792084" cy="4202674"/>
          </a:xfrm>
          <a:prstGeom prst="rect">
            <a:avLst/>
          </a:prstGeom>
          <a:ln w="12700">
            <a:miter lim="400000"/>
          </a:ln>
        </p:spPr>
      </p:pic>
      <p:sp>
        <p:nvSpPr>
          <p:cNvPr id="595" name="from “Prediction-Based Decisions and Fairness” by Mitchell, Potash and Barocas, 2018"/>
          <p:cNvSpPr txBox="1"/>
          <p:nvPr/>
        </p:nvSpPr>
        <p:spPr>
          <a:xfrm>
            <a:off x="2266851" y="5003291"/>
            <a:ext cx="5724067"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from “Prediction-Based Decisions and Fairness” by Mitchell, Potash and </a:t>
            </a:r>
            <a:r>
              <a:rPr sz="1266" dirty="0" err="1"/>
              <a:t>Barocas</a:t>
            </a:r>
            <a:r>
              <a:rPr sz="1266" dirty="0"/>
              <a:t>, 2018</a:t>
            </a:r>
          </a:p>
        </p:txBody>
      </p:sp>
      <p:sp>
        <p:nvSpPr>
          <p:cNvPr id="596" name="when data is about people, bias can lead to discrimination"/>
          <p:cNvSpPr txBox="1"/>
          <p:nvPr/>
        </p:nvSpPr>
        <p:spPr>
          <a:xfrm>
            <a:off x="2036759" y="5533318"/>
            <a:ext cx="392736"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indent="317500" algn="l">
              <a:spcBef>
                <a:spcPts val="2400"/>
              </a:spcBef>
              <a:defRPr sz="3000" b="1">
                <a:solidFill>
                  <a:schemeClr val="accent5"/>
                </a:solidFill>
              </a:defRPr>
            </a:lvl1pPr>
          </a:lstStyle>
          <a:p>
            <a:endParaRPr sz="2109" dirty="0"/>
          </a:p>
        </p:txBody>
      </p:sp>
    </p:spTree>
    <p:extLst>
      <p:ext uri="{BB962C8B-B14F-4D97-AF65-F5344CB8AC3E}">
        <p14:creationId xmlns:p14="http://schemas.microsoft.com/office/powerpoint/2010/main" val="294451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he evils of discrimination"/>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The evils of discrimination</a:t>
            </a:r>
          </a:p>
        </p:txBody>
      </p:sp>
      <p:sp>
        <p:nvSpPr>
          <p:cNvPr id="599" name="Disparate treatment is the illegal practice of treating an entity, such as a creditor or employee, differently based on a protected characteristic such as race, gender, age, religion, sexual orientation, or national origin.…"/>
          <p:cNvSpPr txBox="1">
            <a:spLocks noGrp="1"/>
          </p:cNvSpPr>
          <p:nvPr>
            <p:ph idx="1"/>
          </p:nvPr>
        </p:nvSpPr>
        <p:spPr>
          <a:xfrm>
            <a:off x="791851" y="872958"/>
            <a:ext cx="10327008" cy="2111143"/>
          </a:xfrm>
        </p:spPr>
        <p:txBody>
          <a:bodyPr/>
          <a:lstStyle/>
          <a:p>
            <a:r>
              <a:rPr lang="en-US" b="1" dirty="0">
                <a:sym typeface="Helvetica"/>
              </a:rPr>
              <a:t>Disparate treatment</a:t>
            </a:r>
            <a:r>
              <a:rPr lang="en-US" b="1" dirty="0"/>
              <a:t> </a:t>
            </a:r>
            <a:r>
              <a:rPr lang="en-US" dirty="0"/>
              <a:t>is the illegal practice of treating an entity, such as a creditor or employee, differently based on a </a:t>
            </a:r>
            <a:r>
              <a:rPr lang="en-US" dirty="0">
                <a:sym typeface="Helvetica"/>
              </a:rPr>
              <a:t>protected characteristic</a:t>
            </a:r>
            <a:r>
              <a:rPr lang="en-US" dirty="0"/>
              <a:t> such as race, gender, age, religion, sexual orientation, or national origin.</a:t>
            </a:r>
          </a:p>
          <a:p>
            <a:endParaRPr lang="en-US" sz="900" dirty="0"/>
          </a:p>
          <a:p>
            <a:r>
              <a:rPr lang="en-US" b="1" dirty="0">
                <a:sym typeface="Helvetica"/>
              </a:rPr>
              <a:t>Disparate impact</a:t>
            </a:r>
            <a:r>
              <a:rPr lang="en-US" b="1" dirty="0"/>
              <a:t> </a:t>
            </a:r>
            <a:r>
              <a:rPr lang="en-US" dirty="0"/>
              <a:t>is the result of systematic disparate treatment, where disproportionate </a:t>
            </a:r>
            <a:r>
              <a:rPr lang="en-US" dirty="0">
                <a:sym typeface="Helvetica"/>
              </a:rPr>
              <a:t>adverse impact</a:t>
            </a:r>
            <a:r>
              <a:rPr lang="en-US" dirty="0"/>
              <a:t> is observed on members of a </a:t>
            </a:r>
            <a:r>
              <a:rPr lang="en-US" dirty="0">
                <a:sym typeface="Helvetica"/>
              </a:rPr>
              <a:t>protected class</a:t>
            </a:r>
            <a:r>
              <a:rPr lang="en-US" dirty="0"/>
              <a:t>.</a:t>
            </a:r>
          </a:p>
          <a:p>
            <a:pPr lvl="1" defTabSz="457200">
              <a:lnSpc>
                <a:spcPct val="117999"/>
              </a:lnSpc>
              <a:defRPr>
                <a:latin typeface="Helvetica Neue"/>
                <a:ea typeface="Helvetica Neue"/>
                <a:cs typeface="Helvetica Neue"/>
                <a:sym typeface="Helvetica Neue"/>
              </a:defRPr>
            </a:pPr>
            <a:r>
              <a:rPr lang="en-US" dirty="0"/>
              <a:t>In the US, disparate impact measured by comparing the rate of positive outcomes for the protected class divided by rate of positive outcomes for the population as a whole.</a:t>
            </a:r>
          </a:p>
          <a:p>
            <a:pPr lvl="1" defTabSz="457200">
              <a:lnSpc>
                <a:spcPct val="117999"/>
              </a:lnSpc>
              <a:defRPr>
                <a:latin typeface="Helvetica Neue"/>
                <a:ea typeface="Helvetica Neue"/>
                <a:cs typeface="Helvetica Neue"/>
                <a:sym typeface="Helvetica Neue"/>
              </a:defRPr>
            </a:pPr>
            <a:r>
              <a:rPr lang="en-US" dirty="0"/>
              <a:t>If that ratio is less than 80%, it is considered discriminatory</a:t>
            </a:r>
          </a:p>
        </p:txBody>
      </p:sp>
      <p:sp>
        <p:nvSpPr>
          <p:cNvPr id="600" name="Slide Number"/>
          <p:cNvSpPr txBox="1">
            <a:spLocks noGrp="1"/>
          </p:cNvSpPr>
          <p:nvPr>
            <p:ph type="sldNum" sz="quarter" idx="12"/>
          </p:nvPr>
        </p:nvSpPr>
        <p:spPr/>
        <p:txBody>
          <a:bodyPr/>
          <a:lstStyle/>
          <a:p>
            <a:fld id="{86CB4B4D-7CA3-9044-876B-883B54F8677D}" type="slidenum">
              <a:rPr lang="en-US" smtClean="0"/>
              <a:pPr/>
              <a:t>13</a:t>
            </a:fld>
            <a:endParaRPr lang="en-US"/>
          </a:p>
        </p:txBody>
      </p:sp>
    </p:spTree>
    <p:extLst>
      <p:ext uri="{BB962C8B-B14F-4D97-AF65-F5344CB8AC3E}">
        <p14:creationId xmlns:p14="http://schemas.microsoft.com/office/powerpoint/2010/main" val="241911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Vendors and outcome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Vendors and outcomes</a:t>
            </a:r>
          </a:p>
        </p:txBody>
      </p:sp>
      <p:sp>
        <p:nvSpPr>
          <p:cNvPr id="5" name="Content Placeholder 4">
            <a:extLst>
              <a:ext uri="{FF2B5EF4-FFF2-40B4-BE49-F238E27FC236}">
                <a16:creationId xmlns:a16="http://schemas.microsoft.com/office/drawing/2014/main" id="{92015EB2-C215-6841-9658-FE0252C4B920}"/>
              </a:ext>
            </a:extLst>
          </p:cNvPr>
          <p:cNvSpPr>
            <a:spLocks noGrp="1"/>
          </p:cNvSpPr>
          <p:nvPr>
            <p:ph idx="1"/>
          </p:nvPr>
        </p:nvSpPr>
        <p:spPr/>
        <p:txBody>
          <a:bodyPr/>
          <a:lstStyle/>
          <a:p>
            <a:r>
              <a:rPr lang="en-US" dirty="0"/>
              <a:t>Consider a </a:t>
            </a:r>
            <a:r>
              <a:rPr lang="en-US" dirty="0">
                <a:sym typeface="Helvetica"/>
              </a:rPr>
              <a:t>vendor</a:t>
            </a:r>
            <a:r>
              <a:rPr lang="en-US" dirty="0"/>
              <a:t> assigning positive or negative </a:t>
            </a:r>
            <a:r>
              <a:rPr lang="en-US" dirty="0">
                <a:sym typeface="Helvetica"/>
              </a:rPr>
              <a:t>outcomes</a:t>
            </a:r>
            <a:r>
              <a:rPr lang="en-US" dirty="0"/>
              <a:t> to individuals.</a:t>
            </a:r>
          </a:p>
          <a:p>
            <a:endParaRPr lang="en-US" dirty="0"/>
          </a:p>
        </p:txBody>
      </p:sp>
      <p:sp>
        <p:nvSpPr>
          <p:cNvPr id="607" name="Slide Number"/>
          <p:cNvSpPr txBox="1">
            <a:spLocks noGrp="1"/>
          </p:cNvSpPr>
          <p:nvPr>
            <p:ph type="sldNum" sz="quarter" idx="12"/>
          </p:nvPr>
        </p:nvSpPr>
        <p:spPr/>
        <p:txBody>
          <a:bodyPr/>
          <a:lstStyle/>
          <a:p>
            <a:fld id="{86CB4B4D-7CA3-9044-876B-883B54F8677D}" type="slidenum">
              <a:rPr lang="en-US" smtClean="0"/>
              <a:pPr/>
              <a:t>14</a:t>
            </a:fld>
            <a:endParaRPr lang="en-US"/>
          </a:p>
        </p:txBody>
      </p:sp>
      <p:graphicFrame>
        <p:nvGraphicFramePr>
          <p:cNvPr id="608" name="Table"/>
          <p:cNvGraphicFramePr/>
          <p:nvPr/>
        </p:nvGraphicFramePr>
        <p:xfrm>
          <a:off x="2539898" y="2613988"/>
          <a:ext cx="7112202" cy="3006985"/>
        </p:xfrm>
        <a:graphic>
          <a:graphicData uri="http://schemas.openxmlformats.org/drawingml/2006/table">
            <a:tbl>
              <a:tblPr firstRow="1"/>
              <a:tblGrid>
                <a:gridCol w="3556101">
                  <a:extLst>
                    <a:ext uri="{9D8B030D-6E8A-4147-A177-3AD203B41FA5}">
                      <a16:colId xmlns:a16="http://schemas.microsoft.com/office/drawing/2014/main" val="20000"/>
                    </a:ext>
                  </a:extLst>
                </a:gridCol>
                <a:gridCol w="3556101">
                  <a:extLst>
                    <a:ext uri="{9D8B030D-6E8A-4147-A177-3AD203B41FA5}">
                      <a16:colId xmlns:a16="http://schemas.microsoft.com/office/drawing/2014/main" val="20001"/>
                    </a:ext>
                  </a:extLst>
                </a:gridCol>
              </a:tblGrid>
              <a:tr h="601397">
                <a:tc>
                  <a:txBody>
                    <a:bodyPr/>
                    <a:lstStyle/>
                    <a:p>
                      <a:pPr defTabSz="914400">
                        <a:defRPr b="0">
                          <a:solidFill>
                            <a:srgbClr val="000000"/>
                          </a:solidFill>
                        </a:defRPr>
                      </a:pPr>
                      <a:r>
                        <a:rPr sz="1800" b="1">
                          <a:solidFill>
                            <a:srgbClr val="FFFFFF"/>
                          </a:solidFill>
                        </a:rPr>
                        <a:t>Positive Outcomes</a:t>
                      </a:r>
                    </a:p>
                  </a:txBody>
                  <a:tcPr marL="35719" marR="35719" marT="35719" marB="35719" anchor="ctr" horzOverflow="overflow">
                    <a:blipFill rotWithShape="1">
                      <a:blip r:embed="rId2"/>
                      <a:srcRect/>
                      <a:tile tx="0" ty="0" sx="100000" sy="100000" flip="none" algn="tl"/>
                    </a:blipFill>
                  </a:tcPr>
                </a:tc>
                <a:tc>
                  <a:txBody>
                    <a:bodyPr/>
                    <a:lstStyle/>
                    <a:p>
                      <a:pPr defTabSz="914400">
                        <a:defRPr b="0">
                          <a:solidFill>
                            <a:srgbClr val="000000"/>
                          </a:solidFill>
                        </a:defRPr>
                      </a:pPr>
                      <a:r>
                        <a:rPr sz="1800" b="1">
                          <a:solidFill>
                            <a:srgbClr val="FFFFFF"/>
                          </a:solidFill>
                        </a:rPr>
                        <a:t>Negative Outcomes</a:t>
                      </a:r>
                    </a:p>
                  </a:txBody>
                  <a:tcPr marL="35719" marR="35719" marT="35719" marB="35719" anchor="ctr" horzOverflow="overflow">
                    <a:blipFill rotWithShape="1">
                      <a:blip r:embed="rId2"/>
                      <a:srcRect/>
                      <a:tile tx="0" ty="0" sx="100000" sy="100000" flip="none" algn="tl"/>
                    </a:blipFill>
                  </a:tcPr>
                </a:tc>
                <a:extLst>
                  <a:ext uri="{0D108BD9-81ED-4DB2-BD59-A6C34878D82A}">
                    <a16:rowId xmlns:a16="http://schemas.microsoft.com/office/drawing/2014/main" val="10000"/>
                  </a:ext>
                </a:extLst>
              </a:tr>
              <a:tr h="601397">
                <a:tc>
                  <a:txBody>
                    <a:bodyPr/>
                    <a:lstStyle/>
                    <a:p>
                      <a:pPr defTabSz="914400"/>
                      <a:r>
                        <a:rPr sz="1800">
                          <a:sym typeface="Helvetica Light"/>
                        </a:rPr>
                        <a:t>offered employment</a:t>
                      </a:r>
                    </a:p>
                  </a:txBody>
                  <a:tcPr marL="35719" marR="35719" marT="35719" marB="35719" anchor="ctr" horzOverflow="overflow"/>
                </a:tc>
                <a:tc>
                  <a:txBody>
                    <a:bodyPr/>
                    <a:lstStyle/>
                    <a:p>
                      <a:pPr defTabSz="914400"/>
                      <a:r>
                        <a:rPr sz="1800">
                          <a:sym typeface="Helvetica Light"/>
                        </a:rPr>
                        <a:t>denied employment</a:t>
                      </a:r>
                    </a:p>
                  </a:txBody>
                  <a:tcPr marL="35719" marR="35719" marT="35719" marB="35719" anchor="ctr" horzOverflow="overflow"/>
                </a:tc>
                <a:extLst>
                  <a:ext uri="{0D108BD9-81ED-4DB2-BD59-A6C34878D82A}">
                    <a16:rowId xmlns:a16="http://schemas.microsoft.com/office/drawing/2014/main" val="10001"/>
                  </a:ext>
                </a:extLst>
              </a:tr>
              <a:tr h="601397">
                <a:tc>
                  <a:txBody>
                    <a:bodyPr/>
                    <a:lstStyle/>
                    <a:p>
                      <a:pPr defTabSz="914400"/>
                      <a:r>
                        <a:rPr sz="1800">
                          <a:sym typeface="Helvetica Light"/>
                        </a:rPr>
                        <a:t>accepted to school</a:t>
                      </a:r>
                    </a:p>
                  </a:txBody>
                  <a:tcPr marL="35719" marR="35719" marT="35719" marB="35719" anchor="ctr" horzOverflow="overflow"/>
                </a:tc>
                <a:tc>
                  <a:txBody>
                    <a:bodyPr/>
                    <a:lstStyle/>
                    <a:p>
                      <a:pPr defTabSz="914400"/>
                      <a:r>
                        <a:rPr sz="1800">
                          <a:sym typeface="Helvetica Light"/>
                        </a:rPr>
                        <a:t>rejected from school</a:t>
                      </a:r>
                    </a:p>
                  </a:txBody>
                  <a:tcPr marL="35719" marR="35719" marT="35719" marB="35719" anchor="ctr" horzOverflow="overflow"/>
                </a:tc>
                <a:extLst>
                  <a:ext uri="{0D108BD9-81ED-4DB2-BD59-A6C34878D82A}">
                    <a16:rowId xmlns:a16="http://schemas.microsoft.com/office/drawing/2014/main" val="10002"/>
                  </a:ext>
                </a:extLst>
              </a:tr>
              <a:tr h="601397">
                <a:tc>
                  <a:txBody>
                    <a:bodyPr/>
                    <a:lstStyle/>
                    <a:p>
                      <a:pPr defTabSz="914400"/>
                      <a:r>
                        <a:rPr sz="1800">
                          <a:sym typeface="Helvetica Light"/>
                        </a:rPr>
                        <a:t>offered a loan</a:t>
                      </a:r>
                    </a:p>
                  </a:txBody>
                  <a:tcPr marL="35719" marR="35719" marT="35719" marB="35719" anchor="ctr" horzOverflow="overflow"/>
                </a:tc>
                <a:tc>
                  <a:txBody>
                    <a:bodyPr/>
                    <a:lstStyle/>
                    <a:p>
                      <a:pPr defTabSz="914400"/>
                      <a:r>
                        <a:rPr sz="1800">
                          <a:sym typeface="Helvetica Light"/>
                        </a:rPr>
                        <a:t>denied a loan</a:t>
                      </a:r>
                    </a:p>
                  </a:txBody>
                  <a:tcPr marL="35719" marR="35719" marT="35719" marB="35719" anchor="ctr" horzOverflow="overflow"/>
                </a:tc>
                <a:extLst>
                  <a:ext uri="{0D108BD9-81ED-4DB2-BD59-A6C34878D82A}">
                    <a16:rowId xmlns:a16="http://schemas.microsoft.com/office/drawing/2014/main" val="10003"/>
                  </a:ext>
                </a:extLst>
              </a:tr>
              <a:tr h="601397">
                <a:tc>
                  <a:txBody>
                    <a:bodyPr/>
                    <a:lstStyle/>
                    <a:p>
                      <a:pPr defTabSz="914400"/>
                      <a:r>
                        <a:rPr sz="1800">
                          <a:sym typeface="Helvetica Light"/>
                        </a:rPr>
                        <a:t>offered a discount</a:t>
                      </a:r>
                    </a:p>
                  </a:txBody>
                  <a:tcPr marL="35719" marR="35719" marT="35719" marB="35719" anchor="ctr" horzOverflow="overflow"/>
                </a:tc>
                <a:tc>
                  <a:txBody>
                    <a:bodyPr/>
                    <a:lstStyle/>
                    <a:p>
                      <a:pPr defTabSz="914400"/>
                      <a:r>
                        <a:rPr sz="1800">
                          <a:sym typeface="Helvetica Light"/>
                        </a:rPr>
                        <a:t>not offered a discount</a:t>
                      </a:r>
                    </a:p>
                  </a:txBody>
                  <a:tcPr marL="35719" marR="35719" marT="35719" marB="35719" anchor="ctr" horzOverflow="overflow"/>
                </a:tc>
                <a:extLst>
                  <a:ext uri="{0D108BD9-81ED-4DB2-BD59-A6C34878D82A}">
                    <a16:rowId xmlns:a16="http://schemas.microsoft.com/office/drawing/2014/main" val="10004"/>
                  </a:ext>
                </a:extLst>
              </a:tr>
            </a:tbl>
          </a:graphicData>
        </a:graphic>
      </p:graphicFrame>
      <p:sp>
        <p:nvSpPr>
          <p:cNvPr id="609" name="Consider a vendor assigning positive or negative…"/>
          <p:cNvSpPr txBox="1"/>
          <p:nvPr/>
        </p:nvSpPr>
        <p:spPr>
          <a:xfrm>
            <a:off x="1674503" y="1551132"/>
            <a:ext cx="8842995" cy="429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300">
                <a:latin typeface="Helvetica Light"/>
                <a:ea typeface="Helvetica Light"/>
                <a:cs typeface="Helvetica Light"/>
                <a:sym typeface="Helvetica Light"/>
              </a:defRPr>
            </a:pPr>
            <a:endParaRPr sz="2320" dirty="0"/>
          </a:p>
        </p:txBody>
      </p:sp>
    </p:spTree>
    <p:extLst>
      <p:ext uri="{BB962C8B-B14F-4D97-AF65-F5344CB8AC3E}">
        <p14:creationId xmlns:p14="http://schemas.microsoft.com/office/powerpoint/2010/main" val="3676590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Assigning outcomes to popula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Assigning outcomes to populations</a:t>
            </a:r>
          </a:p>
        </p:txBody>
      </p:sp>
      <p:sp>
        <p:nvSpPr>
          <p:cNvPr id="5" name="Content Placeholder 4">
            <a:extLst>
              <a:ext uri="{FF2B5EF4-FFF2-40B4-BE49-F238E27FC236}">
                <a16:creationId xmlns:a16="http://schemas.microsoft.com/office/drawing/2014/main" id="{E19CC2A4-3862-8A4C-AA6D-2CB787B46E10}"/>
              </a:ext>
            </a:extLst>
          </p:cNvPr>
          <p:cNvSpPr>
            <a:spLocks noGrp="1"/>
          </p:cNvSpPr>
          <p:nvPr>
            <p:ph idx="1"/>
          </p:nvPr>
        </p:nvSpPr>
        <p:spPr/>
        <p:txBody>
          <a:bodyPr/>
          <a:lstStyle/>
          <a:p>
            <a:r>
              <a:rPr lang="en-US" b="1" dirty="0">
                <a:solidFill>
                  <a:schemeClr val="tx1">
                    <a:lumMod val="75000"/>
                    <a:lumOff val="25000"/>
                  </a:schemeClr>
                </a:solidFill>
                <a:sym typeface="Helvetica"/>
              </a:rPr>
              <a:t>Fairness</a:t>
            </a:r>
            <a:r>
              <a:rPr lang="en-US" dirty="0"/>
              <a:t> is concerned with how outcomes are assigned to a population</a:t>
            </a:r>
          </a:p>
          <a:p>
            <a:endParaRPr lang="en-US" dirty="0"/>
          </a:p>
        </p:txBody>
      </p:sp>
      <p:sp>
        <p:nvSpPr>
          <p:cNvPr id="612" name="Slide Number"/>
          <p:cNvSpPr txBox="1">
            <a:spLocks noGrp="1"/>
          </p:cNvSpPr>
          <p:nvPr>
            <p:ph type="sldNum" sz="quarter" idx="12"/>
          </p:nvPr>
        </p:nvSpPr>
        <p:spPr/>
        <p:txBody>
          <a:bodyPr/>
          <a:lstStyle/>
          <a:p>
            <a:fld id="{86CB4B4D-7CA3-9044-876B-883B54F8677D}" type="slidenum">
              <a:rPr lang="en-US" smtClean="0"/>
              <a:pPr/>
              <a:t>15</a:t>
            </a:fld>
            <a:endParaRPr lang="en-US"/>
          </a:p>
        </p:txBody>
      </p:sp>
      <p:sp>
        <p:nvSpPr>
          <p:cNvPr id="613" name="Fairness is concerned with how outcomes are assigned to a population"/>
          <p:cNvSpPr txBox="1"/>
          <p:nvPr/>
        </p:nvSpPr>
        <p:spPr>
          <a:xfrm>
            <a:off x="2827009" y="1141931"/>
            <a:ext cx="7028014" cy="440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400">
                <a:latin typeface="Helvetica Light"/>
                <a:ea typeface="Helvetica Light"/>
                <a:cs typeface="Helvetica Light"/>
                <a:sym typeface="Helvetica Light"/>
              </a:defRPr>
            </a:pPr>
            <a:endParaRPr sz="2391" dirty="0"/>
          </a:p>
        </p:txBody>
      </p:sp>
      <p:sp>
        <p:nvSpPr>
          <p:cNvPr id="614" name="population"/>
          <p:cNvSpPr txBox="1"/>
          <p:nvPr/>
        </p:nvSpPr>
        <p:spPr>
          <a:xfrm>
            <a:off x="2767219" y="4985987"/>
            <a:ext cx="1503810"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lvl1pPr>
          </a:lstStyle>
          <a:p>
            <a:r>
              <a:rPr sz="2531"/>
              <a:t>population</a:t>
            </a:r>
          </a:p>
        </p:txBody>
      </p:sp>
      <p:grpSp>
        <p:nvGrpSpPr>
          <p:cNvPr id="626" name="Group"/>
          <p:cNvGrpSpPr/>
          <p:nvPr/>
        </p:nvGrpSpPr>
        <p:grpSpPr>
          <a:xfrm>
            <a:off x="2057468" y="2766428"/>
            <a:ext cx="2983526" cy="2125266"/>
            <a:chOff x="0" y="0"/>
            <a:chExt cx="4243236" cy="3022600"/>
          </a:xfrm>
        </p:grpSpPr>
        <p:sp>
          <p:nvSpPr>
            <p:cNvPr id="615" name="Rectangle"/>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616" name="◦"/>
            <p:cNvSpPr txBox="1"/>
            <p:nvPr/>
          </p:nvSpPr>
          <p:spPr>
            <a:xfrm>
              <a:off x="400823" y="141753"/>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17" name="◦"/>
            <p:cNvSpPr txBox="1"/>
            <p:nvPr/>
          </p:nvSpPr>
          <p:spPr>
            <a:xfrm>
              <a:off x="1166566" y="522753"/>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18" name="◦"/>
            <p:cNvSpPr txBox="1"/>
            <p:nvPr/>
          </p:nvSpPr>
          <p:spPr>
            <a:xfrm>
              <a:off x="527824" y="1183051"/>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19" name="◦"/>
            <p:cNvSpPr txBox="1"/>
            <p:nvPr/>
          </p:nvSpPr>
          <p:spPr>
            <a:xfrm>
              <a:off x="3463794" y="1593677"/>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0" name="◦"/>
            <p:cNvSpPr txBox="1"/>
            <p:nvPr/>
          </p:nvSpPr>
          <p:spPr>
            <a:xfrm>
              <a:off x="1885799" y="2199877"/>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1" name="◦"/>
            <p:cNvSpPr txBox="1"/>
            <p:nvPr/>
          </p:nvSpPr>
          <p:spPr>
            <a:xfrm>
              <a:off x="2698050" y="649753"/>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2" name="◦"/>
            <p:cNvSpPr txBox="1"/>
            <p:nvPr/>
          </p:nvSpPr>
          <p:spPr>
            <a:xfrm>
              <a:off x="908823" y="1869730"/>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3" name="◦"/>
            <p:cNvSpPr txBox="1"/>
            <p:nvPr/>
          </p:nvSpPr>
          <p:spPr>
            <a:xfrm>
              <a:off x="2129810" y="1183051"/>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4" name="◦"/>
            <p:cNvSpPr txBox="1"/>
            <p:nvPr/>
          </p:nvSpPr>
          <p:spPr>
            <a:xfrm>
              <a:off x="1932307" y="141753"/>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25" name="◦"/>
            <p:cNvSpPr txBox="1"/>
            <p:nvPr/>
          </p:nvSpPr>
          <p:spPr>
            <a:xfrm>
              <a:off x="3463794" y="141753"/>
              <a:ext cx="266741"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627" name="Arrow"/>
          <p:cNvSpPr/>
          <p:nvPr/>
        </p:nvSpPr>
        <p:spPr>
          <a:xfrm>
            <a:off x="5664536" y="3382577"/>
            <a:ext cx="892969" cy="892969"/>
          </a:xfrm>
          <a:prstGeom prst="rightArrow">
            <a:avLst>
              <a:gd name="adj1" fmla="val 32000"/>
              <a:gd name="adj2" fmla="val 64000"/>
            </a:avLst>
          </a:prstGeom>
          <a:blipFill>
            <a:blip r:embed="rId2"/>
          </a:blip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7"/>
          </a:p>
        </p:txBody>
      </p:sp>
      <p:grpSp>
        <p:nvGrpSpPr>
          <p:cNvPr id="639" name="Group"/>
          <p:cNvGrpSpPr/>
          <p:nvPr/>
        </p:nvGrpSpPr>
        <p:grpSpPr>
          <a:xfrm>
            <a:off x="7040439" y="2766428"/>
            <a:ext cx="2983527" cy="2125266"/>
            <a:chOff x="0" y="0"/>
            <a:chExt cx="4243236" cy="3022600"/>
          </a:xfrm>
        </p:grpSpPr>
        <p:sp>
          <p:nvSpPr>
            <p:cNvPr id="628" name="Rectangle"/>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629" name="◦"/>
            <p:cNvSpPr txBox="1"/>
            <p:nvPr/>
          </p:nvSpPr>
          <p:spPr>
            <a:xfrm>
              <a:off x="400823" y="141753"/>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0" name="◦"/>
            <p:cNvSpPr txBox="1"/>
            <p:nvPr/>
          </p:nvSpPr>
          <p:spPr>
            <a:xfrm>
              <a:off x="1166566" y="522753"/>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1" name="◦"/>
            <p:cNvSpPr txBox="1"/>
            <p:nvPr/>
          </p:nvSpPr>
          <p:spPr>
            <a:xfrm>
              <a:off x="527823" y="1183051"/>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2" name="◦"/>
            <p:cNvSpPr txBox="1"/>
            <p:nvPr/>
          </p:nvSpPr>
          <p:spPr>
            <a:xfrm>
              <a:off x="3463795" y="1593677"/>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3" name="◦"/>
            <p:cNvSpPr txBox="1"/>
            <p:nvPr/>
          </p:nvSpPr>
          <p:spPr>
            <a:xfrm>
              <a:off x="1885800" y="2199877"/>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4" name="◦"/>
            <p:cNvSpPr txBox="1"/>
            <p:nvPr/>
          </p:nvSpPr>
          <p:spPr>
            <a:xfrm>
              <a:off x="2698049" y="649753"/>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5" name="◦"/>
            <p:cNvSpPr txBox="1"/>
            <p:nvPr/>
          </p:nvSpPr>
          <p:spPr>
            <a:xfrm>
              <a:off x="908824" y="1869730"/>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6" name="◦"/>
            <p:cNvSpPr txBox="1"/>
            <p:nvPr/>
          </p:nvSpPr>
          <p:spPr>
            <a:xfrm>
              <a:off x="2129811" y="1183051"/>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7" name="◦"/>
            <p:cNvSpPr txBox="1"/>
            <p:nvPr/>
          </p:nvSpPr>
          <p:spPr>
            <a:xfrm>
              <a:off x="1932308" y="141753"/>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638" name="◦"/>
            <p:cNvSpPr txBox="1"/>
            <p:nvPr/>
          </p:nvSpPr>
          <p:spPr>
            <a:xfrm>
              <a:off x="3463795" y="141753"/>
              <a:ext cx="266740" cy="6564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640" name="⊕"/>
          <p:cNvSpPr txBox="1"/>
          <p:nvPr/>
        </p:nvSpPr>
        <p:spPr>
          <a:xfrm>
            <a:off x="7299940" y="2866099"/>
            <a:ext cx="395942"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1">
                <a:solidFill>
                  <a:schemeClr val="accent1">
                    <a:hueOff val="47394"/>
                    <a:satOff val="-25753"/>
                    <a:lumOff val="-7544"/>
                  </a:schemeClr>
                </a:solidFill>
              </a:defRPr>
            </a:lvl1pPr>
          </a:lstStyle>
          <a:p>
            <a:r>
              <a:rPr sz="2531"/>
              <a:t>⊕</a:t>
            </a:r>
          </a:p>
        </p:txBody>
      </p:sp>
      <p:sp>
        <p:nvSpPr>
          <p:cNvPr id="641" name="⊕"/>
          <p:cNvSpPr txBox="1"/>
          <p:nvPr/>
        </p:nvSpPr>
        <p:spPr>
          <a:xfrm>
            <a:off x="9424753" y="392569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42" name="⊕"/>
          <p:cNvSpPr txBox="1"/>
          <p:nvPr/>
        </p:nvSpPr>
        <p:spPr>
          <a:xfrm>
            <a:off x="8375705" y="295539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43" name="⊕"/>
          <p:cNvSpPr txBox="1"/>
          <p:nvPr/>
        </p:nvSpPr>
        <p:spPr>
          <a:xfrm>
            <a:off x="8517035" y="368263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44" name="⊖"/>
          <p:cNvSpPr txBox="1"/>
          <p:nvPr/>
        </p:nvSpPr>
        <p:spPr>
          <a:xfrm>
            <a:off x="9451470" y="290779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45" name="⊖"/>
          <p:cNvSpPr txBox="1"/>
          <p:nvPr/>
        </p:nvSpPr>
        <p:spPr>
          <a:xfrm>
            <a:off x="7377320" y="359826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46" name="⊖"/>
          <p:cNvSpPr txBox="1"/>
          <p:nvPr/>
        </p:nvSpPr>
        <p:spPr>
          <a:xfrm>
            <a:off x="7834370" y="321225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47" name="⊖"/>
          <p:cNvSpPr txBox="1"/>
          <p:nvPr/>
        </p:nvSpPr>
        <p:spPr>
          <a:xfrm>
            <a:off x="8910134" y="329239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48" name="⊖"/>
          <p:cNvSpPr txBox="1"/>
          <p:nvPr/>
        </p:nvSpPr>
        <p:spPr>
          <a:xfrm>
            <a:off x="8354392" y="4383084"/>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49" name="⊖"/>
          <p:cNvSpPr txBox="1"/>
          <p:nvPr/>
        </p:nvSpPr>
        <p:spPr>
          <a:xfrm>
            <a:off x="7638905" y="413050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50" name="assignments"/>
          <p:cNvSpPr txBox="1"/>
          <p:nvPr/>
        </p:nvSpPr>
        <p:spPr>
          <a:xfrm>
            <a:off x="7589692" y="4985987"/>
            <a:ext cx="1700979"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lvl1pPr>
          </a:lstStyle>
          <a:p>
            <a:r>
              <a:rPr sz="2531"/>
              <a:t>assignments</a:t>
            </a:r>
          </a:p>
        </p:txBody>
      </p:sp>
      <p:grpSp>
        <p:nvGrpSpPr>
          <p:cNvPr id="653" name="Group"/>
          <p:cNvGrpSpPr/>
          <p:nvPr/>
        </p:nvGrpSpPr>
        <p:grpSpPr>
          <a:xfrm>
            <a:off x="5594307" y="4543056"/>
            <a:ext cx="1929790" cy="1461905"/>
            <a:chOff x="0" y="-1"/>
            <a:chExt cx="2744588" cy="2079152"/>
          </a:xfrm>
        </p:grpSpPr>
        <p:sp>
          <p:nvSpPr>
            <p:cNvPr id="651" name="Line"/>
            <p:cNvSpPr/>
            <p:nvPr/>
          </p:nvSpPr>
          <p:spPr>
            <a:xfrm flipV="1">
              <a:off x="1482649" y="-1"/>
              <a:ext cx="1261939" cy="11839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652" name="individual with…"/>
            <p:cNvSpPr txBox="1"/>
            <p:nvPr/>
          </p:nvSpPr>
          <p:spPr>
            <a:xfrm>
              <a:off x="0" y="1422470"/>
              <a:ext cx="1816200" cy="656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b="1">
                  <a:solidFill>
                    <a:schemeClr val="accent5"/>
                  </a:solidFill>
                </a:defRPr>
              </a:pPr>
              <a:r>
                <a:rPr sz="1266"/>
                <a:t>individual with</a:t>
              </a:r>
            </a:p>
            <a:p>
              <a:pPr>
                <a:defRPr b="1">
                  <a:solidFill>
                    <a:schemeClr val="accent5"/>
                  </a:solidFill>
                </a:defRPr>
              </a:pPr>
              <a:r>
                <a:rPr sz="1266"/>
                <a:t>negative outcome</a:t>
              </a:r>
            </a:p>
          </p:txBody>
        </p:sp>
      </p:grpSp>
      <p:grpSp>
        <p:nvGrpSpPr>
          <p:cNvPr id="656" name="Group"/>
          <p:cNvGrpSpPr/>
          <p:nvPr/>
        </p:nvGrpSpPr>
        <p:grpSpPr>
          <a:xfrm>
            <a:off x="8733286" y="4304397"/>
            <a:ext cx="1233159" cy="1717506"/>
            <a:chOff x="-1" y="0"/>
            <a:chExt cx="1753825" cy="2442673"/>
          </a:xfrm>
        </p:grpSpPr>
        <p:sp>
          <p:nvSpPr>
            <p:cNvPr id="654" name="Line"/>
            <p:cNvSpPr/>
            <p:nvPr/>
          </p:nvSpPr>
          <p:spPr>
            <a:xfrm flipH="1" flipV="1">
              <a:off x="1338826" y="0"/>
              <a:ext cx="183573" cy="17818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655" name="individual with…"/>
            <p:cNvSpPr txBox="1"/>
            <p:nvPr/>
          </p:nvSpPr>
          <p:spPr>
            <a:xfrm>
              <a:off x="-1" y="1785992"/>
              <a:ext cx="1753825" cy="656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b="1">
                  <a:solidFill>
                    <a:schemeClr val="accent1">
                      <a:hueOff val="47394"/>
                      <a:satOff val="-25753"/>
                      <a:lumOff val="-7544"/>
                    </a:schemeClr>
                  </a:solidFill>
                </a:defRPr>
              </a:pPr>
              <a:r>
                <a:rPr sz="1266"/>
                <a:t>individual with</a:t>
              </a:r>
            </a:p>
            <a:p>
              <a:pPr>
                <a:defRPr b="1">
                  <a:solidFill>
                    <a:schemeClr val="accent1">
                      <a:hueOff val="47394"/>
                      <a:satOff val="-25753"/>
                      <a:lumOff val="-7544"/>
                    </a:schemeClr>
                  </a:solidFill>
                </a:defRPr>
              </a:pPr>
              <a:r>
                <a:rPr sz="1266"/>
                <a:t>positive outcome</a:t>
              </a:r>
            </a:p>
          </p:txBody>
        </p:sp>
      </p:grpSp>
      <p:grpSp>
        <p:nvGrpSpPr>
          <p:cNvPr id="659" name="Group"/>
          <p:cNvGrpSpPr/>
          <p:nvPr/>
        </p:nvGrpSpPr>
        <p:grpSpPr>
          <a:xfrm>
            <a:off x="6996737" y="1849267"/>
            <a:ext cx="3070930" cy="792723"/>
            <a:chOff x="0" y="-4989"/>
            <a:chExt cx="4367544" cy="1127427"/>
          </a:xfrm>
        </p:grpSpPr>
        <p:sp>
          <p:nvSpPr>
            <p:cNvPr id="657" name="40% of the population"/>
            <p:cNvSpPr/>
            <p:nvPr/>
          </p:nvSpPr>
          <p:spPr>
            <a:xfrm>
              <a:off x="0" y="513891"/>
              <a:ext cx="4367544" cy="608547"/>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solidFill>
                    <a:srgbClr val="FFFFFF"/>
                  </a:solidFill>
                  <a:latin typeface="Helvetica Light"/>
                  <a:ea typeface="Helvetica Light"/>
                  <a:cs typeface="Helvetica Light"/>
                  <a:sym typeface="Helvetica Light"/>
                </a:defRPr>
              </a:lvl1pPr>
            </a:lstStyle>
            <a:p>
              <a:r>
                <a:rPr sz="1687"/>
                <a:t>40% of the population</a:t>
              </a:r>
            </a:p>
          </p:txBody>
        </p:sp>
        <p:sp>
          <p:nvSpPr>
            <p:cNvPr id="658" name="positive outcomes"/>
            <p:cNvSpPr txBox="1"/>
            <p:nvPr/>
          </p:nvSpPr>
          <p:spPr>
            <a:xfrm>
              <a:off x="0" y="-4989"/>
              <a:ext cx="4367544" cy="5179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2700" b="1"/>
              </a:lvl1pPr>
            </a:lstStyle>
            <a:p>
              <a:r>
                <a:rPr sz="1898"/>
                <a:t>positive outcomes</a:t>
              </a:r>
            </a:p>
          </p:txBody>
        </p:sp>
      </p:grpSp>
    </p:spTree>
    <p:extLst>
      <p:ext uri="{BB962C8B-B14F-4D97-AF65-F5344CB8AC3E}">
        <p14:creationId xmlns:p14="http://schemas.microsoft.com/office/powerpoint/2010/main" val="54976359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5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animBg="1" advAuto="0"/>
      <p:bldP spid="656" grpId="0" animBg="1" advAuto="0"/>
      <p:bldP spid="659"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ub-populations may be treated differently"/>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Sub-populations may be treated differently</a:t>
            </a:r>
          </a:p>
        </p:txBody>
      </p:sp>
      <p:sp>
        <p:nvSpPr>
          <p:cNvPr id="5" name="Content Placeholder 4">
            <a:extLst>
              <a:ext uri="{FF2B5EF4-FFF2-40B4-BE49-F238E27FC236}">
                <a16:creationId xmlns:a16="http://schemas.microsoft.com/office/drawing/2014/main" id="{C27EB273-8126-B94B-BDF4-044E34381DAA}"/>
              </a:ext>
            </a:extLst>
          </p:cNvPr>
          <p:cNvSpPr>
            <a:spLocks noGrp="1"/>
          </p:cNvSpPr>
          <p:nvPr>
            <p:ph idx="1"/>
          </p:nvPr>
        </p:nvSpPr>
        <p:spPr/>
        <p:txBody>
          <a:bodyPr/>
          <a:lstStyle/>
          <a:p>
            <a:r>
              <a:rPr lang="en-US" dirty="0">
                <a:sym typeface="Helvetica"/>
              </a:rPr>
              <a:t>Sub-population</a:t>
            </a:r>
            <a:r>
              <a:rPr lang="en-US" dirty="0"/>
              <a:t>: those with red hair</a:t>
            </a:r>
          </a:p>
          <a:p>
            <a:r>
              <a:rPr lang="en-US" dirty="0"/>
              <a:t>(under the same assignment of outcomes)</a:t>
            </a:r>
          </a:p>
          <a:p>
            <a:endParaRPr lang="en-US" dirty="0"/>
          </a:p>
        </p:txBody>
      </p:sp>
      <p:sp>
        <p:nvSpPr>
          <p:cNvPr id="662" name="Slide Number"/>
          <p:cNvSpPr txBox="1">
            <a:spLocks noGrp="1"/>
          </p:cNvSpPr>
          <p:nvPr>
            <p:ph type="sldNum" sz="quarter" idx="12"/>
          </p:nvPr>
        </p:nvSpPr>
        <p:spPr/>
        <p:txBody>
          <a:bodyPr/>
          <a:lstStyle/>
          <a:p>
            <a:fld id="{86CB4B4D-7CA3-9044-876B-883B54F8677D}" type="slidenum">
              <a:rPr lang="en-US" smtClean="0"/>
              <a:pPr/>
              <a:t>16</a:t>
            </a:fld>
            <a:endParaRPr lang="en-US"/>
          </a:p>
        </p:txBody>
      </p:sp>
      <p:sp>
        <p:nvSpPr>
          <p:cNvPr id="663" name="Sub-population: those with red hair…"/>
          <p:cNvSpPr txBox="1"/>
          <p:nvPr/>
        </p:nvSpPr>
        <p:spPr>
          <a:xfrm>
            <a:off x="2770006" y="1263626"/>
            <a:ext cx="7028013" cy="440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400">
                <a:latin typeface="Helvetica Light"/>
                <a:ea typeface="Helvetica Light"/>
                <a:cs typeface="Helvetica Light"/>
                <a:sym typeface="Helvetica Light"/>
              </a:defRPr>
            </a:pPr>
            <a:endParaRPr sz="2391" dirty="0"/>
          </a:p>
        </p:txBody>
      </p:sp>
      <p:graphicFrame>
        <p:nvGraphicFramePr>
          <p:cNvPr id="664" name="Table"/>
          <p:cNvGraphicFramePr/>
          <p:nvPr/>
        </p:nvGraphicFramePr>
        <p:xfrm>
          <a:off x="2995616" y="2979875"/>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a:latin typeface="+mj-lt"/>
                          <a:ea typeface="+mj-ea"/>
                          <a:cs typeface="+mj-cs"/>
                        </a:rPr>
                        <a:t>not
red</a:t>
                      </a:r>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1"/>
                  </a:ext>
                </a:extLst>
              </a:tr>
            </a:tbl>
          </a:graphicData>
        </a:graphic>
      </p:graphicFrame>
      <p:sp>
        <p:nvSpPr>
          <p:cNvPr id="665" name="⊕"/>
          <p:cNvSpPr txBox="1"/>
          <p:nvPr/>
        </p:nvSpPr>
        <p:spPr>
          <a:xfrm>
            <a:off x="4513868" y="3113054"/>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66" name="⊖"/>
          <p:cNvSpPr txBox="1"/>
          <p:nvPr/>
        </p:nvSpPr>
        <p:spPr>
          <a:xfrm>
            <a:off x="6665398" y="315474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67" name="⊖"/>
          <p:cNvSpPr txBox="1"/>
          <p:nvPr/>
        </p:nvSpPr>
        <p:spPr>
          <a:xfrm>
            <a:off x="5048297" y="345921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68" name="⊖"/>
          <p:cNvSpPr txBox="1"/>
          <p:nvPr/>
        </p:nvSpPr>
        <p:spPr>
          <a:xfrm>
            <a:off x="6124062" y="353935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69" name="⊕"/>
          <p:cNvSpPr txBox="1"/>
          <p:nvPr/>
        </p:nvSpPr>
        <p:spPr>
          <a:xfrm>
            <a:off x="6708270" y="447898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70" name="⊕"/>
          <p:cNvSpPr txBox="1"/>
          <p:nvPr/>
        </p:nvSpPr>
        <p:spPr>
          <a:xfrm>
            <a:off x="5800552" y="423593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71" name="⊖"/>
          <p:cNvSpPr txBox="1"/>
          <p:nvPr/>
        </p:nvSpPr>
        <p:spPr>
          <a:xfrm>
            <a:off x="4660837" y="415155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72" name="⊖"/>
          <p:cNvSpPr txBox="1"/>
          <p:nvPr/>
        </p:nvSpPr>
        <p:spPr>
          <a:xfrm>
            <a:off x="5976408" y="468380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73" name="⊖"/>
          <p:cNvSpPr txBox="1"/>
          <p:nvPr/>
        </p:nvSpPr>
        <p:spPr>
          <a:xfrm>
            <a:off x="5589634" y="325360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74" name="⊕"/>
          <p:cNvSpPr txBox="1"/>
          <p:nvPr/>
        </p:nvSpPr>
        <p:spPr>
          <a:xfrm>
            <a:off x="5051751" y="447898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75" name="40% of the whole population"/>
          <p:cNvSpPr/>
          <p:nvPr/>
        </p:nvSpPr>
        <p:spPr>
          <a:xfrm>
            <a:off x="4286098" y="2411810"/>
            <a:ext cx="3070930" cy="42788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676" name="20%…"/>
          <p:cNvSpPr/>
          <p:nvPr/>
        </p:nvSpPr>
        <p:spPr>
          <a:xfrm>
            <a:off x="7433225" y="2976476"/>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20% </a:t>
            </a:r>
          </a:p>
          <a:p>
            <a:pPr>
              <a:defRPr sz="2400">
                <a:solidFill>
                  <a:srgbClr val="FFFFFF"/>
                </a:solidFill>
                <a:latin typeface="Helvetica Light"/>
                <a:ea typeface="Helvetica Light"/>
                <a:cs typeface="Helvetica Light"/>
                <a:sym typeface="Helvetica Light"/>
              </a:defRPr>
            </a:pPr>
            <a:r>
              <a:rPr sz="1687"/>
              <a:t>of red </a:t>
            </a:r>
          </a:p>
          <a:p>
            <a:pPr>
              <a:defRPr sz="2400">
                <a:solidFill>
                  <a:srgbClr val="FFFFFF"/>
                </a:solidFill>
                <a:latin typeface="Helvetica Light"/>
                <a:ea typeface="Helvetica Light"/>
                <a:cs typeface="Helvetica Light"/>
                <a:sym typeface="Helvetica Light"/>
              </a:defRPr>
            </a:pPr>
            <a:r>
              <a:rPr sz="1687"/>
              <a:t>haired</a:t>
            </a:r>
          </a:p>
        </p:txBody>
      </p:sp>
      <p:sp>
        <p:nvSpPr>
          <p:cNvPr id="677" name="60%…"/>
          <p:cNvSpPr/>
          <p:nvPr/>
        </p:nvSpPr>
        <p:spPr>
          <a:xfrm>
            <a:off x="7433225" y="4121423"/>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60% </a:t>
            </a:r>
          </a:p>
          <a:p>
            <a:pPr>
              <a:defRPr sz="2400">
                <a:solidFill>
                  <a:srgbClr val="FFFFFF"/>
                </a:solidFill>
                <a:latin typeface="Helvetica Light"/>
                <a:ea typeface="Helvetica Light"/>
                <a:cs typeface="Helvetica Light"/>
                <a:sym typeface="Helvetica Light"/>
              </a:defRPr>
            </a:pPr>
            <a:r>
              <a:rPr sz="1687"/>
              <a:t>of not red </a:t>
            </a:r>
          </a:p>
          <a:p>
            <a:pPr>
              <a:defRPr sz="2400">
                <a:solidFill>
                  <a:srgbClr val="FFFFFF"/>
                </a:solidFill>
                <a:latin typeface="Helvetica Light"/>
                <a:ea typeface="Helvetica Light"/>
                <a:cs typeface="Helvetica Light"/>
                <a:sym typeface="Helvetica Light"/>
              </a:defRPr>
            </a:pPr>
            <a:r>
              <a:rPr sz="1687"/>
              <a:t>haired</a:t>
            </a:r>
          </a:p>
        </p:txBody>
      </p:sp>
      <p:sp>
        <p:nvSpPr>
          <p:cNvPr id="678" name="positive…"/>
          <p:cNvSpPr txBox="1"/>
          <p:nvPr/>
        </p:nvSpPr>
        <p:spPr>
          <a:xfrm>
            <a:off x="7668095" y="2258666"/>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a:t>
            </a:r>
          </a:p>
          <a:p>
            <a:pPr>
              <a:defRPr sz="2700" b="1"/>
            </a:pPr>
            <a:r>
              <a:rPr sz="1898"/>
              <a:t>outcomes</a:t>
            </a:r>
          </a:p>
        </p:txBody>
      </p:sp>
      <p:grpSp>
        <p:nvGrpSpPr>
          <p:cNvPr id="682" name="Group"/>
          <p:cNvGrpSpPr/>
          <p:nvPr/>
        </p:nvGrpSpPr>
        <p:grpSpPr>
          <a:xfrm>
            <a:off x="9055438" y="3091702"/>
            <a:ext cx="1370391" cy="1861229"/>
            <a:chOff x="0" y="-6267"/>
            <a:chExt cx="1948998" cy="2647080"/>
          </a:xfrm>
        </p:grpSpPr>
        <p:sp>
          <p:nvSpPr>
            <p:cNvPr id="679" name="statistical…"/>
            <p:cNvSpPr txBox="1"/>
            <p:nvPr/>
          </p:nvSpPr>
          <p:spPr>
            <a:xfrm>
              <a:off x="411535" y="1615166"/>
              <a:ext cx="1116385" cy="10256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l">
                <a:defRPr sz="2000" b="1">
                  <a:solidFill>
                    <a:schemeClr val="accent5"/>
                  </a:solidFill>
                </a:defRPr>
              </a:pPr>
              <a:r>
                <a:rPr sz="1406"/>
                <a:t>statistical</a:t>
              </a:r>
            </a:p>
            <a:p>
              <a:pPr algn="l">
                <a:defRPr sz="2000" b="1">
                  <a:solidFill>
                    <a:schemeClr val="accent5"/>
                  </a:solidFill>
                </a:defRPr>
              </a:pPr>
              <a:r>
                <a:rPr sz="1406"/>
                <a:t>parity</a:t>
              </a:r>
            </a:p>
            <a:p>
              <a:pPr algn="l">
                <a:defRPr sz="2000" b="1">
                  <a:solidFill>
                    <a:schemeClr val="accent5"/>
                  </a:solidFill>
                </a:defRPr>
              </a:pPr>
              <a:r>
                <a:rPr sz="1406"/>
                <a:t>fails</a:t>
              </a:r>
            </a:p>
          </p:txBody>
        </p:sp>
        <p:sp>
          <p:nvSpPr>
            <p:cNvPr id="680" name="}"/>
            <p:cNvSpPr txBox="1"/>
            <p:nvPr/>
          </p:nvSpPr>
          <p:spPr>
            <a:xfrm>
              <a:off x="0" y="656759"/>
              <a:ext cx="499282" cy="15337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9300">
                  <a:latin typeface="Helvetica Light"/>
                  <a:ea typeface="Helvetica Light"/>
                  <a:cs typeface="Helvetica Light"/>
                  <a:sym typeface="Helvetica Light"/>
                </a:defRPr>
              </a:lvl1pPr>
            </a:lstStyle>
            <a:p>
              <a:r>
                <a:rPr sz="6539"/>
                <a:t>}</a:t>
              </a:r>
            </a:p>
          </p:txBody>
        </p:sp>
        <p:sp>
          <p:nvSpPr>
            <p:cNvPr id="681" name="disparate…"/>
            <p:cNvSpPr txBox="1"/>
            <p:nvPr/>
          </p:nvSpPr>
          <p:spPr>
            <a:xfrm>
              <a:off x="399994" y="-6267"/>
              <a:ext cx="1549004" cy="1333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l">
                <a:defRPr sz="2000" b="1"/>
              </a:pPr>
              <a:r>
                <a:rPr sz="1406"/>
                <a:t>disparate</a:t>
              </a:r>
            </a:p>
            <a:p>
              <a:pPr algn="l">
                <a:defRPr sz="2000" b="1"/>
              </a:pPr>
              <a:r>
                <a:rPr sz="1406"/>
                <a:t>impact </a:t>
              </a:r>
            </a:p>
            <a:p>
              <a:pPr algn="l">
                <a:defRPr sz="2000" b="1"/>
              </a:pPr>
              <a:r>
                <a:rPr sz="1406"/>
                <a:t>on red-haired</a:t>
              </a:r>
            </a:p>
            <a:p>
              <a:pPr algn="l">
                <a:defRPr sz="2000" b="1"/>
              </a:pPr>
              <a:r>
                <a:rPr sz="1406"/>
                <a:t>people</a:t>
              </a:r>
            </a:p>
          </p:txBody>
        </p:sp>
      </p:grpSp>
    </p:spTree>
    <p:extLst>
      <p:ext uri="{BB962C8B-B14F-4D97-AF65-F5344CB8AC3E}">
        <p14:creationId xmlns:p14="http://schemas.microsoft.com/office/powerpoint/2010/main" val="146670976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tatistical parity"/>
          <p:cNvSpPr txBox="1">
            <a:spLocks noGrp="1"/>
          </p:cNvSpPr>
          <p:nvPr>
            <p:ph type="title"/>
          </p:nvPr>
        </p:nvSpPr>
        <p:spPr/>
        <p:txBody>
          <a:bodyPr/>
          <a:lstStyle/>
          <a:p>
            <a:pPr lvl="1"/>
            <a:r>
              <a:rPr lang="en-US" sz="3200" dirty="0">
                <a:solidFill>
                  <a:schemeClr val="tx1">
                    <a:lumMod val="75000"/>
                    <a:lumOff val="25000"/>
                  </a:schemeClr>
                </a:solidFill>
              </a:rPr>
              <a:t>Statistical parity</a:t>
            </a:r>
          </a:p>
        </p:txBody>
      </p:sp>
      <p:sp>
        <p:nvSpPr>
          <p:cNvPr id="5" name="Content Placeholder 4">
            <a:extLst>
              <a:ext uri="{FF2B5EF4-FFF2-40B4-BE49-F238E27FC236}">
                <a16:creationId xmlns:a16="http://schemas.microsoft.com/office/drawing/2014/main" id="{F8272B50-D831-8340-AA3B-08F9AE44A33A}"/>
              </a:ext>
            </a:extLst>
          </p:cNvPr>
          <p:cNvSpPr>
            <a:spLocks noGrp="1"/>
          </p:cNvSpPr>
          <p:nvPr>
            <p:ph idx="1"/>
          </p:nvPr>
        </p:nvSpPr>
        <p:spPr/>
        <p:txBody>
          <a:bodyPr/>
          <a:lstStyle/>
          <a:p>
            <a:pPr>
              <a:defRPr sz="2400" b="1"/>
            </a:pPr>
            <a:r>
              <a:rPr lang="en-US" dirty="0"/>
              <a:t>Statistical parity </a:t>
            </a:r>
            <a:r>
              <a:rPr lang="en-US" dirty="0">
                <a:latin typeface="Helvetica Light"/>
                <a:ea typeface="Helvetica Light"/>
                <a:cs typeface="Helvetica Light"/>
                <a:sym typeface="Helvetica Light"/>
              </a:rPr>
              <a:t>(a popular</a:t>
            </a:r>
            <a:r>
              <a:rPr lang="en-US" dirty="0"/>
              <a:t> group fairness</a:t>
            </a:r>
            <a:r>
              <a:rPr lang="en-US" dirty="0">
                <a:latin typeface="Helvetica Light"/>
                <a:ea typeface="Helvetica Light"/>
                <a:cs typeface="Helvetica Light"/>
                <a:sym typeface="Helvetica Light"/>
              </a:rPr>
              <a:t> measure)</a:t>
            </a:r>
            <a:r>
              <a:rPr lang="en-US" dirty="0"/>
              <a:t>:</a:t>
            </a:r>
          </a:p>
          <a:p>
            <a:pPr>
              <a:defRPr sz="2400">
                <a:latin typeface="Helvetica Light"/>
                <a:ea typeface="Helvetica Light"/>
                <a:cs typeface="Helvetica Light"/>
                <a:sym typeface="Helvetica Light"/>
              </a:defRPr>
            </a:pPr>
            <a:r>
              <a:rPr lang="en-US" dirty="0"/>
              <a:t>demographics of the individuals receiving any outcome are the same as demographics of the underlying population</a:t>
            </a:r>
          </a:p>
          <a:p>
            <a:endParaRPr lang="en-US" dirty="0"/>
          </a:p>
        </p:txBody>
      </p:sp>
      <p:sp>
        <p:nvSpPr>
          <p:cNvPr id="687" name="Slide Number"/>
          <p:cNvSpPr txBox="1">
            <a:spLocks noGrp="1"/>
          </p:cNvSpPr>
          <p:nvPr>
            <p:ph type="sldNum" sz="quarter" idx="12"/>
          </p:nvPr>
        </p:nvSpPr>
        <p:spPr/>
        <p:txBody>
          <a:bodyPr/>
          <a:lstStyle/>
          <a:p>
            <a:fld id="{86CB4B4D-7CA3-9044-876B-883B54F8677D}" type="slidenum">
              <a:rPr lang="en-US" smtClean="0"/>
              <a:pPr/>
              <a:t>17</a:t>
            </a:fld>
            <a:endParaRPr lang="en-US"/>
          </a:p>
        </p:txBody>
      </p:sp>
      <p:sp>
        <p:nvSpPr>
          <p:cNvPr id="688" name="outcomes swapped"/>
          <p:cNvSpPr txBox="1"/>
          <p:nvPr/>
        </p:nvSpPr>
        <p:spPr>
          <a:xfrm>
            <a:off x="4843358" y="5812578"/>
            <a:ext cx="136999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b="1"/>
            </a:lvl1pPr>
          </a:lstStyle>
          <a:p>
            <a:r>
              <a:rPr sz="1266" dirty="0"/>
              <a:t>outcomes swapped</a:t>
            </a:r>
          </a:p>
        </p:txBody>
      </p:sp>
      <p:graphicFrame>
        <p:nvGraphicFramePr>
          <p:cNvPr id="689" name="Table"/>
          <p:cNvGraphicFramePr/>
          <p:nvPr>
            <p:extLst>
              <p:ext uri="{D42A27DB-BD31-4B8C-83A1-F6EECF244321}">
                <p14:modId xmlns:p14="http://schemas.microsoft.com/office/powerpoint/2010/main" val="2224729193"/>
              </p:ext>
            </p:extLst>
          </p:nvPr>
        </p:nvGraphicFramePr>
        <p:xfrm>
          <a:off x="3017526" y="3292299"/>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a:latin typeface="+mj-lt"/>
                          <a:ea typeface="+mj-ea"/>
                          <a:cs typeface="+mj-cs"/>
                        </a:rPr>
                        <a:t>not
red</a:t>
                      </a:r>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1"/>
                  </a:ext>
                </a:extLst>
              </a:tr>
            </a:tbl>
          </a:graphicData>
        </a:graphic>
      </p:graphicFrame>
      <p:sp>
        <p:nvSpPr>
          <p:cNvPr id="690" name="⊕"/>
          <p:cNvSpPr txBox="1"/>
          <p:nvPr/>
        </p:nvSpPr>
        <p:spPr>
          <a:xfrm>
            <a:off x="4535778" y="342548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91" name="⊖"/>
          <p:cNvSpPr txBox="1"/>
          <p:nvPr/>
        </p:nvSpPr>
        <p:spPr>
          <a:xfrm>
            <a:off x="6687308" y="346717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92" name="⊖"/>
          <p:cNvSpPr txBox="1"/>
          <p:nvPr/>
        </p:nvSpPr>
        <p:spPr>
          <a:xfrm>
            <a:off x="5070207" y="377163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93" name="⊕"/>
          <p:cNvSpPr txBox="1"/>
          <p:nvPr/>
        </p:nvSpPr>
        <p:spPr>
          <a:xfrm>
            <a:off x="6730179" y="479141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94" name="⊕"/>
          <p:cNvSpPr txBox="1"/>
          <p:nvPr/>
        </p:nvSpPr>
        <p:spPr>
          <a:xfrm>
            <a:off x="5822462" y="394473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95" name="⊖"/>
          <p:cNvSpPr txBox="1"/>
          <p:nvPr/>
        </p:nvSpPr>
        <p:spPr>
          <a:xfrm>
            <a:off x="4682747" y="446398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96" name="⊖"/>
          <p:cNvSpPr txBox="1"/>
          <p:nvPr/>
        </p:nvSpPr>
        <p:spPr>
          <a:xfrm>
            <a:off x="5998318" y="499622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97" name="⊖"/>
          <p:cNvSpPr txBox="1"/>
          <p:nvPr/>
        </p:nvSpPr>
        <p:spPr>
          <a:xfrm>
            <a:off x="5608089" y="342322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698" name="⊕"/>
          <p:cNvSpPr txBox="1"/>
          <p:nvPr/>
        </p:nvSpPr>
        <p:spPr>
          <a:xfrm>
            <a:off x="5073660" y="479141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699" name="40% of the whole population"/>
          <p:cNvSpPr/>
          <p:nvPr/>
        </p:nvSpPr>
        <p:spPr>
          <a:xfrm>
            <a:off x="4308008" y="2724235"/>
            <a:ext cx="3070930" cy="42788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700" name="40%…"/>
          <p:cNvSpPr/>
          <p:nvPr/>
        </p:nvSpPr>
        <p:spPr>
          <a:xfrm>
            <a:off x="7455135" y="3288901"/>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red </a:t>
            </a:r>
          </a:p>
          <a:p>
            <a:pPr>
              <a:defRPr sz="2400">
                <a:solidFill>
                  <a:srgbClr val="FFFFFF"/>
                </a:solidFill>
                <a:latin typeface="Helvetica Light"/>
                <a:ea typeface="Helvetica Light"/>
                <a:cs typeface="Helvetica Light"/>
                <a:sym typeface="Helvetica Light"/>
              </a:defRPr>
            </a:pPr>
            <a:r>
              <a:rPr sz="1687"/>
              <a:t>haired</a:t>
            </a:r>
          </a:p>
        </p:txBody>
      </p:sp>
      <p:sp>
        <p:nvSpPr>
          <p:cNvPr id="701" name="40%…"/>
          <p:cNvSpPr/>
          <p:nvPr/>
        </p:nvSpPr>
        <p:spPr>
          <a:xfrm>
            <a:off x="7455135" y="4433848"/>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not red </a:t>
            </a:r>
          </a:p>
          <a:p>
            <a:pPr>
              <a:defRPr sz="2400">
                <a:solidFill>
                  <a:srgbClr val="FFFFFF"/>
                </a:solidFill>
                <a:latin typeface="Helvetica Light"/>
                <a:ea typeface="Helvetica Light"/>
                <a:cs typeface="Helvetica Light"/>
                <a:sym typeface="Helvetica Light"/>
              </a:defRPr>
            </a:pPr>
            <a:r>
              <a:rPr sz="1687"/>
              <a:t>haired</a:t>
            </a:r>
          </a:p>
        </p:txBody>
      </p:sp>
      <p:sp>
        <p:nvSpPr>
          <p:cNvPr id="702" name="positive…"/>
          <p:cNvSpPr txBox="1"/>
          <p:nvPr/>
        </p:nvSpPr>
        <p:spPr>
          <a:xfrm>
            <a:off x="7690004" y="2571091"/>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703" name="⊖"/>
          <p:cNvSpPr txBox="1"/>
          <p:nvPr/>
        </p:nvSpPr>
        <p:spPr>
          <a:xfrm>
            <a:off x="5819009" y="446398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04" name="Line"/>
          <p:cNvSpPr/>
          <p:nvPr/>
        </p:nvSpPr>
        <p:spPr>
          <a:xfrm flipV="1">
            <a:off x="5656073" y="5015372"/>
            <a:ext cx="49438" cy="837006"/>
          </a:xfrm>
          <a:prstGeom prst="line">
            <a:avLst/>
          </a:prstGeom>
          <a:ln w="25400">
            <a:solidFill>
              <a:srgbClr val="000000"/>
            </a:solidFill>
            <a:miter lim="400000"/>
            <a:tailEnd type="triangle"/>
          </a:ln>
        </p:spPr>
        <p:txBody>
          <a:bodyPr lIns="35719" tIns="35719" rIns="35719" bIns="35719" anchor="ctr"/>
          <a:lstStyle/>
          <a:p>
            <a:pPr>
              <a:defRPr sz="2400">
                <a:latin typeface="Helvetica Light"/>
                <a:ea typeface="Helvetica Light"/>
                <a:cs typeface="Helvetica Light"/>
                <a:sym typeface="Helvetica Light"/>
              </a:defRPr>
            </a:pPr>
            <a:endParaRPr sz="1687"/>
          </a:p>
        </p:txBody>
      </p:sp>
      <p:pic>
        <p:nvPicPr>
          <p:cNvPr id="705" name="Oval Circle" descr="Oval Circle"/>
          <p:cNvPicPr>
            <a:picLocks/>
          </p:cNvPicPr>
          <p:nvPr/>
        </p:nvPicPr>
        <p:blipFill>
          <a:blip r:embed="rId4">
            <a:extLst/>
          </a:blip>
          <a:stretch>
            <a:fillRect/>
          </a:stretch>
        </p:blipFill>
        <p:spPr>
          <a:xfrm>
            <a:off x="5434061" y="3897896"/>
            <a:ext cx="1089795" cy="1159651"/>
          </a:xfrm>
          <a:prstGeom prst="rect">
            <a:avLst/>
          </a:prstGeom>
        </p:spPr>
      </p:pic>
    </p:spTree>
    <p:extLst>
      <p:ext uri="{BB962C8B-B14F-4D97-AF65-F5344CB8AC3E}">
        <p14:creationId xmlns:p14="http://schemas.microsoft.com/office/powerpoint/2010/main" val="1776411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Redundant encoding"/>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Redundant</a:t>
            </a:r>
            <a:r>
              <a:rPr lang="en-US" dirty="0"/>
              <a:t> </a:t>
            </a:r>
            <a:r>
              <a:rPr lang="en-US" dirty="0">
                <a:solidFill>
                  <a:schemeClr val="tx1">
                    <a:lumMod val="75000"/>
                    <a:lumOff val="25000"/>
                  </a:schemeClr>
                </a:solidFill>
              </a:rPr>
              <a:t>encoding</a:t>
            </a:r>
          </a:p>
        </p:txBody>
      </p:sp>
      <p:sp>
        <p:nvSpPr>
          <p:cNvPr id="5" name="Content Placeholder 4">
            <a:extLst>
              <a:ext uri="{FF2B5EF4-FFF2-40B4-BE49-F238E27FC236}">
                <a16:creationId xmlns:a16="http://schemas.microsoft.com/office/drawing/2014/main" id="{DFFA42EC-8936-3B46-8460-283569105CD5}"/>
              </a:ext>
            </a:extLst>
          </p:cNvPr>
          <p:cNvSpPr>
            <a:spLocks noGrp="1"/>
          </p:cNvSpPr>
          <p:nvPr>
            <p:ph idx="1"/>
          </p:nvPr>
        </p:nvSpPr>
        <p:spPr>
          <a:xfrm>
            <a:off x="801155" y="1039813"/>
            <a:ext cx="10327008" cy="2111143"/>
          </a:xfrm>
        </p:spPr>
        <p:txBody>
          <a:bodyPr/>
          <a:lstStyle/>
          <a:p>
            <a:pPr>
              <a:defRPr sz="3000">
                <a:latin typeface="Helvetica Light"/>
                <a:ea typeface="Helvetica Light"/>
                <a:cs typeface="Helvetica Light"/>
                <a:sym typeface="Helvetica Light"/>
              </a:defRPr>
            </a:pPr>
            <a:r>
              <a:rPr lang="en-US" sz="2400" dirty="0"/>
              <a:t>Now consider the assignments under both</a:t>
            </a:r>
          </a:p>
          <a:p>
            <a:pPr>
              <a:defRPr sz="3000">
                <a:latin typeface="Helvetica Light"/>
                <a:ea typeface="Helvetica Light"/>
                <a:cs typeface="Helvetica Light"/>
                <a:sym typeface="Helvetica Light"/>
              </a:defRPr>
            </a:pPr>
            <a:r>
              <a:rPr lang="en-US" sz="2400" dirty="0"/>
              <a:t> </a:t>
            </a:r>
            <a:r>
              <a:rPr lang="en-US" sz="2400" b="1" dirty="0">
                <a:solidFill>
                  <a:schemeClr val="accent1">
                    <a:hueOff val="47394"/>
                    <a:satOff val="-25753"/>
                    <a:lumOff val="-7544"/>
                  </a:schemeClr>
                </a:solidFill>
                <a:sym typeface="Helvetica"/>
              </a:rPr>
              <a:t>hair color</a:t>
            </a:r>
            <a:r>
              <a:rPr lang="en-US" sz="2400" dirty="0"/>
              <a:t> (protected) and </a:t>
            </a:r>
            <a:r>
              <a:rPr lang="en-US" sz="2400" b="1" dirty="0">
                <a:solidFill>
                  <a:schemeClr val="accent1">
                    <a:hueOff val="47394"/>
                    <a:satOff val="-25753"/>
                    <a:lumOff val="-7544"/>
                  </a:schemeClr>
                </a:solidFill>
                <a:sym typeface="Helvetica"/>
              </a:rPr>
              <a:t>hair length</a:t>
            </a:r>
            <a:r>
              <a:rPr lang="en-US" sz="2400" dirty="0"/>
              <a:t> (innocuous)</a:t>
            </a:r>
          </a:p>
          <a:p>
            <a:endParaRPr lang="en-US" sz="2400" dirty="0"/>
          </a:p>
        </p:txBody>
      </p:sp>
      <p:sp>
        <p:nvSpPr>
          <p:cNvPr id="712" name="Slide Number"/>
          <p:cNvSpPr txBox="1">
            <a:spLocks noGrp="1"/>
          </p:cNvSpPr>
          <p:nvPr>
            <p:ph type="sldNum" sz="quarter" idx="12"/>
          </p:nvPr>
        </p:nvSpPr>
        <p:spPr/>
        <p:txBody>
          <a:bodyPr/>
          <a:lstStyle/>
          <a:p>
            <a:fld id="{86CB4B4D-7CA3-9044-876B-883B54F8677D}" type="slidenum">
              <a:rPr lang="en-US" smtClean="0"/>
              <a:pPr/>
              <a:t>18</a:t>
            </a:fld>
            <a:endParaRPr lang="en-US"/>
          </a:p>
        </p:txBody>
      </p:sp>
      <p:graphicFrame>
        <p:nvGraphicFramePr>
          <p:cNvPr id="713" name="Table"/>
          <p:cNvGraphicFramePr/>
          <p:nvPr>
            <p:extLst>
              <p:ext uri="{D42A27DB-BD31-4B8C-83A1-F6EECF244321}">
                <p14:modId xmlns:p14="http://schemas.microsoft.com/office/powerpoint/2010/main" val="1679373220"/>
              </p:ext>
            </p:extLst>
          </p:nvPr>
        </p:nvGraphicFramePr>
        <p:xfrm>
          <a:off x="2746013" y="2339891"/>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a:p>
                  </a:txBody>
                  <a:tcPr marL="35719" marR="35719" marT="35719" marB="35719" anchor="ctr" horzOverflow="overflow">
                    <a:lnR w="0">
                      <a:miter lim="400000"/>
                    </a:lnR>
                    <a:lnB w="0">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0">
                      <a:miter lim="400000"/>
                    </a:lnB>
                  </a:tcPr>
                </a:tc>
                <a:tc gridSpan="2">
                  <a:txBody>
                    <a:bodyPr/>
                    <a:lstStyle/>
                    <a:p>
                      <a:pPr defTabSz="914400"/>
                      <a:r>
                        <a:rPr sz="1800" b="1">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a:p>
                  </a:txBody>
                  <a:tcPr marL="35719" marR="35719" marT="35719" marB="35719" anchor="ctr" horzOverflow="overflow">
                    <a:lnR w="0">
                      <a:miter lim="400000"/>
                    </a:lnR>
                    <a:lnT w="0">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defTabSz="914400"/>
                      <a:r>
                        <a:rPr sz="1800" b="1">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r>
                        <a:rPr sz="1800" b="1">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defTabSz="914400"/>
                      <a:r>
                        <a:rPr sz="1800" b="1">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14" name="⊕"/>
          <p:cNvSpPr txBox="1"/>
          <p:nvPr/>
        </p:nvSpPr>
        <p:spPr>
          <a:xfrm>
            <a:off x="4716431" y="357895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15" name="⊖"/>
          <p:cNvSpPr txBox="1"/>
          <p:nvPr/>
        </p:nvSpPr>
        <p:spPr>
          <a:xfrm>
            <a:off x="6653648" y="327449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16" name="⊖"/>
          <p:cNvSpPr txBox="1"/>
          <p:nvPr/>
        </p:nvSpPr>
        <p:spPr>
          <a:xfrm>
            <a:off x="6653648" y="3659097"/>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17" name="⊖"/>
          <p:cNvSpPr txBox="1"/>
          <p:nvPr/>
        </p:nvSpPr>
        <p:spPr>
          <a:xfrm>
            <a:off x="6112312" y="3659097"/>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18" name="⊕"/>
          <p:cNvSpPr txBox="1"/>
          <p:nvPr/>
        </p:nvSpPr>
        <p:spPr>
          <a:xfrm>
            <a:off x="4492314" y="480354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19" name="⊕"/>
          <p:cNvSpPr txBox="1"/>
          <p:nvPr/>
        </p:nvSpPr>
        <p:spPr>
          <a:xfrm>
            <a:off x="4492314" y="435567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20" name="⊖"/>
          <p:cNvSpPr txBox="1"/>
          <p:nvPr/>
        </p:nvSpPr>
        <p:spPr>
          <a:xfrm>
            <a:off x="6382980" y="435567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21" name="⊖"/>
          <p:cNvSpPr txBox="1"/>
          <p:nvPr/>
        </p:nvSpPr>
        <p:spPr>
          <a:xfrm>
            <a:off x="5964659" y="480354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22" name="⊖"/>
          <p:cNvSpPr txBox="1"/>
          <p:nvPr/>
        </p:nvSpPr>
        <p:spPr>
          <a:xfrm>
            <a:off x="5964659" y="323280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23" name="⊕"/>
          <p:cNvSpPr txBox="1"/>
          <p:nvPr/>
        </p:nvSpPr>
        <p:spPr>
          <a:xfrm>
            <a:off x="5043455" y="435567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24" name="positive…"/>
          <p:cNvSpPr txBox="1"/>
          <p:nvPr/>
        </p:nvSpPr>
        <p:spPr>
          <a:xfrm>
            <a:off x="7964283" y="2460057"/>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725" name="20%…"/>
          <p:cNvSpPr/>
          <p:nvPr/>
        </p:nvSpPr>
        <p:spPr>
          <a:xfrm>
            <a:off x="7729413" y="3191470"/>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20% </a:t>
            </a:r>
          </a:p>
          <a:p>
            <a:pPr>
              <a:defRPr sz="2400">
                <a:solidFill>
                  <a:srgbClr val="FFFFFF"/>
                </a:solidFill>
                <a:latin typeface="Helvetica Light"/>
                <a:ea typeface="Helvetica Light"/>
                <a:cs typeface="Helvetica Light"/>
                <a:sym typeface="Helvetica Light"/>
              </a:defRPr>
            </a:pPr>
            <a:r>
              <a:rPr sz="1687"/>
              <a:t>of red </a:t>
            </a:r>
          </a:p>
          <a:p>
            <a:pPr>
              <a:defRPr sz="2400">
                <a:solidFill>
                  <a:srgbClr val="FFFFFF"/>
                </a:solidFill>
                <a:latin typeface="Helvetica Light"/>
                <a:ea typeface="Helvetica Light"/>
                <a:cs typeface="Helvetica Light"/>
                <a:sym typeface="Helvetica Light"/>
              </a:defRPr>
            </a:pPr>
            <a:r>
              <a:rPr sz="1687"/>
              <a:t>haired</a:t>
            </a:r>
          </a:p>
        </p:txBody>
      </p:sp>
      <p:sp>
        <p:nvSpPr>
          <p:cNvPr id="726" name="60%…"/>
          <p:cNvSpPr/>
          <p:nvPr/>
        </p:nvSpPr>
        <p:spPr>
          <a:xfrm>
            <a:off x="7729413" y="4193543"/>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60% </a:t>
            </a:r>
          </a:p>
          <a:p>
            <a:pPr>
              <a:defRPr sz="2400">
                <a:solidFill>
                  <a:srgbClr val="FFFFFF"/>
                </a:solidFill>
                <a:latin typeface="Helvetica Light"/>
                <a:ea typeface="Helvetica Light"/>
                <a:cs typeface="Helvetica Light"/>
                <a:sym typeface="Helvetica Light"/>
              </a:defRPr>
            </a:pPr>
            <a:r>
              <a:rPr sz="1687"/>
              <a:t>of not red </a:t>
            </a:r>
          </a:p>
          <a:p>
            <a:pPr>
              <a:defRPr sz="2400">
                <a:solidFill>
                  <a:srgbClr val="FFFFFF"/>
                </a:solidFill>
                <a:latin typeface="Helvetica Light"/>
                <a:ea typeface="Helvetica Light"/>
                <a:cs typeface="Helvetica Light"/>
                <a:sym typeface="Helvetica Light"/>
              </a:defRPr>
            </a:pPr>
            <a:r>
              <a:rPr sz="1687"/>
              <a:t>haired</a:t>
            </a:r>
          </a:p>
        </p:txBody>
      </p:sp>
      <p:sp>
        <p:nvSpPr>
          <p:cNvPr id="727" name="Now consider the assignments under both…"/>
          <p:cNvSpPr txBox="1"/>
          <p:nvPr/>
        </p:nvSpPr>
        <p:spPr>
          <a:xfrm>
            <a:off x="1996920" y="1081391"/>
            <a:ext cx="7669478"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000">
                <a:latin typeface="Helvetica Light"/>
                <a:ea typeface="Helvetica Light"/>
                <a:cs typeface="Helvetica Light"/>
                <a:sym typeface="Helvetica Light"/>
              </a:defRPr>
            </a:pPr>
            <a:endParaRPr sz="2109" dirty="0"/>
          </a:p>
        </p:txBody>
      </p:sp>
      <p:sp>
        <p:nvSpPr>
          <p:cNvPr id="728" name="Deniability…"/>
          <p:cNvSpPr/>
          <p:nvPr/>
        </p:nvSpPr>
        <p:spPr>
          <a:xfrm>
            <a:off x="2754051" y="5366614"/>
            <a:ext cx="6656188"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b="1"/>
            </a:pPr>
            <a:r>
              <a:rPr sz="1687"/>
              <a:t>Deniability</a:t>
            </a:r>
          </a:p>
          <a:p>
            <a:pPr>
              <a:defRPr sz="2400">
                <a:latin typeface="Helvetica Light"/>
                <a:ea typeface="Helvetica Light"/>
                <a:cs typeface="Helvetica Light"/>
                <a:sym typeface="Helvetica Light"/>
              </a:defRPr>
            </a:pPr>
            <a:r>
              <a:rPr sz="1687"/>
              <a:t>The vendor has adversely impacted red-haired people, but claims that outcomes are assigned according to hair length. </a:t>
            </a:r>
          </a:p>
        </p:txBody>
      </p:sp>
    </p:spTree>
    <p:extLst>
      <p:ext uri="{BB962C8B-B14F-4D97-AF65-F5344CB8AC3E}">
        <p14:creationId xmlns:p14="http://schemas.microsoft.com/office/powerpoint/2010/main" val="350621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Blinding is not an excuse"/>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Blinding is not an excuse</a:t>
            </a:r>
          </a:p>
        </p:txBody>
      </p:sp>
      <p:sp>
        <p:nvSpPr>
          <p:cNvPr id="5" name="Content Placeholder 4">
            <a:extLst>
              <a:ext uri="{FF2B5EF4-FFF2-40B4-BE49-F238E27FC236}">
                <a16:creationId xmlns:a16="http://schemas.microsoft.com/office/drawing/2014/main" id="{B10BAC81-D28C-324B-A986-F7A32C9A4DAC}"/>
              </a:ext>
            </a:extLst>
          </p:cNvPr>
          <p:cNvSpPr>
            <a:spLocks noGrp="1"/>
          </p:cNvSpPr>
          <p:nvPr>
            <p:ph idx="1"/>
          </p:nvPr>
        </p:nvSpPr>
        <p:spPr/>
        <p:txBody>
          <a:bodyPr/>
          <a:lstStyle/>
          <a:p>
            <a:r>
              <a:rPr lang="en-US" dirty="0"/>
              <a:t>Removing </a:t>
            </a:r>
            <a:r>
              <a:rPr lang="en-US" b="1" dirty="0">
                <a:solidFill>
                  <a:schemeClr val="accent1">
                    <a:hueOff val="47394"/>
                    <a:satOff val="-25753"/>
                    <a:lumOff val="-7544"/>
                  </a:schemeClr>
                </a:solidFill>
                <a:sym typeface="Helvetica"/>
              </a:rPr>
              <a:t>hair color</a:t>
            </a:r>
            <a:r>
              <a:rPr lang="en-US" dirty="0"/>
              <a:t> from the vendor’s assignment process does not prevent discrimination!  This is upheld in the legal system.</a:t>
            </a:r>
          </a:p>
          <a:p>
            <a:endParaRPr lang="en-US" dirty="0"/>
          </a:p>
        </p:txBody>
      </p:sp>
      <p:sp>
        <p:nvSpPr>
          <p:cNvPr id="733" name="Slide Number"/>
          <p:cNvSpPr txBox="1">
            <a:spLocks noGrp="1"/>
          </p:cNvSpPr>
          <p:nvPr>
            <p:ph type="sldNum" sz="quarter" idx="12"/>
          </p:nvPr>
        </p:nvSpPr>
        <p:spPr>
          <a:xfrm>
            <a:off x="439933" y="529143"/>
            <a:ext cx="2844800" cy="365125"/>
          </a:xfrm>
        </p:spPr>
        <p:txBody>
          <a:bodyPr/>
          <a:lstStyle/>
          <a:p>
            <a:fld id="{86CB4B4D-7CA3-9044-876B-883B54F8677D}" type="slidenum">
              <a:rPr lang="en-US" smtClean="0"/>
              <a:pPr/>
              <a:t>19</a:t>
            </a:fld>
            <a:endParaRPr lang="en-US"/>
          </a:p>
        </p:txBody>
      </p:sp>
      <p:graphicFrame>
        <p:nvGraphicFramePr>
          <p:cNvPr id="734" name="Table"/>
          <p:cNvGraphicFramePr/>
          <p:nvPr>
            <p:extLst>
              <p:ext uri="{D42A27DB-BD31-4B8C-83A1-F6EECF244321}">
                <p14:modId xmlns:p14="http://schemas.microsoft.com/office/powerpoint/2010/main" val="1000876712"/>
              </p:ext>
            </p:extLst>
          </p:nvPr>
        </p:nvGraphicFramePr>
        <p:xfrm>
          <a:off x="2718304" y="2236076"/>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a:p>
                  </a:txBody>
                  <a:tcPr marL="35719" marR="35719" marT="35719" marB="35719" anchor="ctr" horzOverflow="overflow">
                    <a:lnR w="0">
                      <a:miter lim="400000"/>
                    </a:lnR>
                    <a:lnB w="0">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0">
                      <a:miter lim="400000"/>
                    </a:lnB>
                  </a:tcPr>
                </a:tc>
                <a:tc gridSpan="2">
                  <a:txBody>
                    <a:bodyPr/>
                    <a:lstStyle/>
                    <a:p>
                      <a:pPr defTabSz="914400"/>
                      <a:r>
                        <a:rPr sz="1800" b="1">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a:p>
                  </a:txBody>
                  <a:tcPr marL="35719" marR="35719" marT="35719" marB="35719" anchor="ctr" horzOverflow="overflow">
                    <a:lnR w="0">
                      <a:miter lim="400000"/>
                    </a:lnR>
                    <a:lnT w="0">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defTabSz="914400"/>
                      <a:r>
                        <a:rPr sz="1800" b="1">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r>
                        <a:rPr sz="1800" b="1">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defTabSz="914400"/>
                      <a:r>
                        <a:rPr sz="1800" b="1">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35" name="⊕"/>
          <p:cNvSpPr txBox="1"/>
          <p:nvPr/>
        </p:nvSpPr>
        <p:spPr>
          <a:xfrm>
            <a:off x="4688722" y="347514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36" name="⊖"/>
          <p:cNvSpPr txBox="1"/>
          <p:nvPr/>
        </p:nvSpPr>
        <p:spPr>
          <a:xfrm>
            <a:off x="6625939" y="3170677"/>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37" name="⊖"/>
          <p:cNvSpPr txBox="1"/>
          <p:nvPr/>
        </p:nvSpPr>
        <p:spPr>
          <a:xfrm>
            <a:off x="6625939" y="355528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38" name="⊖"/>
          <p:cNvSpPr txBox="1"/>
          <p:nvPr/>
        </p:nvSpPr>
        <p:spPr>
          <a:xfrm>
            <a:off x="6084603" y="355528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39" name="⊕"/>
          <p:cNvSpPr txBox="1"/>
          <p:nvPr/>
        </p:nvSpPr>
        <p:spPr>
          <a:xfrm>
            <a:off x="4464605" y="4699734"/>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40" name="⊕"/>
          <p:cNvSpPr txBox="1"/>
          <p:nvPr/>
        </p:nvSpPr>
        <p:spPr>
          <a:xfrm>
            <a:off x="4464605" y="425186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41" name="⊖"/>
          <p:cNvSpPr txBox="1"/>
          <p:nvPr/>
        </p:nvSpPr>
        <p:spPr>
          <a:xfrm>
            <a:off x="6355271" y="425186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42" name="⊖"/>
          <p:cNvSpPr txBox="1"/>
          <p:nvPr/>
        </p:nvSpPr>
        <p:spPr>
          <a:xfrm>
            <a:off x="5936950" y="4699734"/>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43" name="⊖"/>
          <p:cNvSpPr txBox="1"/>
          <p:nvPr/>
        </p:nvSpPr>
        <p:spPr>
          <a:xfrm>
            <a:off x="5936950" y="312898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44" name="⊕"/>
          <p:cNvSpPr txBox="1"/>
          <p:nvPr/>
        </p:nvSpPr>
        <p:spPr>
          <a:xfrm>
            <a:off x="5015746" y="425186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45" name="positive…"/>
          <p:cNvSpPr txBox="1"/>
          <p:nvPr/>
        </p:nvSpPr>
        <p:spPr>
          <a:xfrm>
            <a:off x="7936574" y="2356242"/>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746" name="20%…"/>
          <p:cNvSpPr/>
          <p:nvPr/>
        </p:nvSpPr>
        <p:spPr>
          <a:xfrm>
            <a:off x="7701704" y="3087655"/>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20% </a:t>
            </a:r>
          </a:p>
          <a:p>
            <a:pPr>
              <a:defRPr sz="2400">
                <a:solidFill>
                  <a:srgbClr val="FFFFFF"/>
                </a:solidFill>
                <a:latin typeface="Helvetica Light"/>
                <a:ea typeface="Helvetica Light"/>
                <a:cs typeface="Helvetica Light"/>
                <a:sym typeface="Helvetica Light"/>
              </a:defRPr>
            </a:pPr>
            <a:r>
              <a:rPr sz="1687"/>
              <a:t>of red </a:t>
            </a:r>
          </a:p>
          <a:p>
            <a:pPr>
              <a:defRPr sz="2400">
                <a:solidFill>
                  <a:srgbClr val="FFFFFF"/>
                </a:solidFill>
                <a:latin typeface="Helvetica Light"/>
                <a:ea typeface="Helvetica Light"/>
                <a:cs typeface="Helvetica Light"/>
                <a:sym typeface="Helvetica Light"/>
              </a:defRPr>
            </a:pPr>
            <a:r>
              <a:rPr sz="1687"/>
              <a:t>haired</a:t>
            </a:r>
          </a:p>
        </p:txBody>
      </p:sp>
      <p:sp>
        <p:nvSpPr>
          <p:cNvPr id="747" name="60%…"/>
          <p:cNvSpPr/>
          <p:nvPr/>
        </p:nvSpPr>
        <p:spPr>
          <a:xfrm>
            <a:off x="7701704" y="4089728"/>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60% </a:t>
            </a:r>
          </a:p>
          <a:p>
            <a:pPr>
              <a:defRPr sz="2400">
                <a:solidFill>
                  <a:srgbClr val="FFFFFF"/>
                </a:solidFill>
                <a:latin typeface="Helvetica Light"/>
                <a:ea typeface="Helvetica Light"/>
                <a:cs typeface="Helvetica Light"/>
                <a:sym typeface="Helvetica Light"/>
              </a:defRPr>
            </a:pPr>
            <a:r>
              <a:rPr sz="1687"/>
              <a:t>of not red </a:t>
            </a:r>
          </a:p>
          <a:p>
            <a:pPr>
              <a:defRPr sz="2400">
                <a:solidFill>
                  <a:srgbClr val="FFFFFF"/>
                </a:solidFill>
                <a:latin typeface="Helvetica Light"/>
                <a:ea typeface="Helvetica Light"/>
                <a:cs typeface="Helvetica Light"/>
                <a:sym typeface="Helvetica Light"/>
              </a:defRPr>
            </a:pPr>
            <a:r>
              <a:rPr sz="1687"/>
              <a:t>haired</a:t>
            </a:r>
          </a:p>
        </p:txBody>
      </p:sp>
      <p:sp>
        <p:nvSpPr>
          <p:cNvPr id="748" name="Removing hair color from the vendor’s assignment process does not prevent discrimination!"/>
          <p:cNvSpPr txBox="1"/>
          <p:nvPr/>
        </p:nvSpPr>
        <p:spPr>
          <a:xfrm>
            <a:off x="1996920" y="1065169"/>
            <a:ext cx="7669478" cy="429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300">
                <a:latin typeface="Helvetica Light"/>
                <a:ea typeface="Helvetica Light"/>
                <a:cs typeface="Helvetica Light"/>
                <a:sym typeface="Helvetica Light"/>
              </a:defRPr>
            </a:pPr>
            <a:endParaRPr sz="2320" dirty="0"/>
          </a:p>
        </p:txBody>
      </p:sp>
      <p:sp>
        <p:nvSpPr>
          <p:cNvPr id="749" name="Assessing disparate impact…"/>
          <p:cNvSpPr/>
          <p:nvPr/>
        </p:nvSpPr>
        <p:spPr>
          <a:xfrm>
            <a:off x="2512030" y="5262799"/>
            <a:ext cx="6870500"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b="1"/>
            </a:pPr>
            <a:r>
              <a:rPr sz="1687" dirty="0"/>
              <a:t>Assessing disparate impact</a:t>
            </a:r>
          </a:p>
          <a:p>
            <a:pPr>
              <a:defRPr sz="2400">
                <a:latin typeface="Helvetica Light"/>
                <a:ea typeface="Helvetica Light"/>
                <a:cs typeface="Helvetica Light"/>
                <a:sym typeface="Helvetica Light"/>
              </a:defRPr>
            </a:pPr>
            <a:r>
              <a:rPr sz="1687" dirty="0"/>
              <a:t>Discrimination is assessed by the </a:t>
            </a:r>
            <a:r>
              <a:rPr sz="1687" u="sng" dirty="0"/>
              <a:t>effect</a:t>
            </a:r>
            <a:r>
              <a:rPr sz="1687" dirty="0"/>
              <a:t> on the protected sub-population, not by the input or by the process that lead to the effect.</a:t>
            </a:r>
          </a:p>
        </p:txBody>
      </p:sp>
    </p:spTree>
    <p:extLst>
      <p:ext uri="{BB962C8B-B14F-4D97-AF65-F5344CB8AC3E}">
        <p14:creationId xmlns:p14="http://schemas.microsoft.com/office/powerpoint/2010/main" val="262092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108365"/>
            <a:ext cx="9552308" cy="434071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The </a:t>
            </a:r>
            <a:r>
              <a:rPr lang="en-US" sz="2800" b="1" dirty="0">
                <a:solidFill>
                  <a:schemeClr val="accent1">
                    <a:lumMod val="75000"/>
                  </a:schemeClr>
                </a:solidFill>
                <a:latin typeface="Calibri" panose="020F0502020204030204" pitchFamily="34" charset="0"/>
                <a:cs typeface="Calibri" panose="020F0502020204030204" pitchFamily="34" charset="0"/>
              </a:rPr>
              <a:t>Final Exam </a:t>
            </a:r>
            <a:r>
              <a:rPr lang="en-US" sz="2800" dirty="0">
                <a:latin typeface="Calibri" panose="020F0502020204030204" pitchFamily="34" charset="0"/>
                <a:cs typeface="Calibri" panose="020F0502020204030204" pitchFamily="34" charset="0"/>
              </a:rPr>
              <a:t>(individual work) is available and due Monday, Aug. 3.  </a:t>
            </a:r>
          </a:p>
          <a:p>
            <a:pPr marL="857212" lvl="1" indent="-457189">
              <a:spcAft>
                <a:spcPts val="500"/>
              </a:spcAft>
              <a:buFont typeface="Arial" charset="0"/>
              <a:buChar char="•"/>
            </a:pPr>
            <a:r>
              <a:rPr lang="en-US" sz="2400" dirty="0">
                <a:latin typeface="Calibri" panose="020F0502020204030204" pitchFamily="34" charset="0"/>
                <a:cs typeface="Calibri" panose="020F0502020204030204" pitchFamily="34" charset="0"/>
              </a:rPr>
              <a:t>There is a 1% penalty if handed in up to 24 hours late (max = 99/100)</a:t>
            </a:r>
          </a:p>
          <a:p>
            <a:pPr marL="400023" lvl="1" indent="0">
              <a:spcAft>
                <a:spcPts val="500"/>
              </a:spcAft>
              <a:buNone/>
            </a:pPr>
            <a:r>
              <a:rPr lang="en-US" sz="2400" dirty="0">
                <a:latin typeface="Calibri" panose="020F0502020204030204" pitchFamily="34" charset="0"/>
                <a:cs typeface="Calibri" panose="020F0502020204030204" pitchFamily="34" charset="0"/>
              </a:rPr>
              <a:t>A few clarifications:</a:t>
            </a:r>
          </a:p>
          <a:p>
            <a:pPr marL="857223" lvl="1" indent="-457200">
              <a:spcAft>
                <a:spcPts val="500"/>
              </a:spcAft>
              <a:buAutoNum type="arabicPeriod"/>
            </a:pPr>
            <a:r>
              <a:rPr lang="en-US" sz="2400" dirty="0">
                <a:latin typeface="Calibri" panose="020F0502020204030204" pitchFamily="34" charset="0"/>
                <a:cs typeface="Calibri" panose="020F0502020204030204" pitchFamily="34" charset="0"/>
              </a:rPr>
              <a:t>Unless specifically mentioned as departure delay, and reference to a delay should be assumed to be an arrival delay.</a:t>
            </a:r>
          </a:p>
          <a:p>
            <a:pPr marL="857223" lvl="1" indent="-457200">
              <a:spcAft>
                <a:spcPts val="500"/>
              </a:spcAft>
              <a:buAutoNum type="arabicPeriod"/>
            </a:pPr>
            <a:r>
              <a:rPr lang="en-US" sz="2400" dirty="0">
                <a:latin typeface="Calibri" panose="020F0502020204030204" pitchFamily="34" charset="0"/>
                <a:cs typeface="Calibri" panose="020F0502020204030204" pitchFamily="34" charset="0"/>
              </a:rPr>
              <a:t>Determining whether a flight is delayed or not it always whether the actual time of departure/arrival is 15 minutes or more after it’s scheduled time.</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Friday’s lab </a:t>
            </a:r>
            <a:r>
              <a:rPr lang="en-US" sz="2800" dirty="0">
                <a:latin typeface="Calibri" panose="020F0502020204030204" pitchFamily="34" charset="0"/>
                <a:cs typeface="Calibri" panose="020F0502020204030204" pitchFamily="34" charset="0"/>
              </a:rPr>
              <a:t>will include general review: both conceptual and technical (partially based on today’s </a:t>
            </a:r>
            <a:r>
              <a:rPr lang="en-US" sz="2800" b="1" dirty="0">
                <a:solidFill>
                  <a:schemeClr val="accent1">
                    <a:lumMod val="75000"/>
                  </a:schemeClr>
                </a:solidFill>
                <a:latin typeface="Calibri" panose="020F0502020204030204" pitchFamily="34" charset="0"/>
                <a:cs typeface="Calibri" panose="020F0502020204030204" pitchFamily="34" charset="0"/>
              </a:rPr>
              <a:t>quiz</a:t>
            </a:r>
            <a:r>
              <a:rPr lang="en-US" sz="2800" dirty="0">
                <a:latin typeface="Calibri" panose="020F0502020204030204" pitchFamily="34" charset="0"/>
                <a:cs typeface="Calibri" panose="020F0502020204030204" pitchFamily="34" charset="0"/>
              </a:rPr>
              <a:t>)</a:t>
            </a:r>
          </a:p>
          <a:p>
            <a:pPr marL="457189" indent="-457189">
              <a:spcAft>
                <a:spcPts val="500"/>
              </a:spcAft>
              <a:buFont typeface="Arial" charset="0"/>
              <a:buChar char="•"/>
            </a:pPr>
            <a:endParaRPr lang="en-US" sz="2800" dirty="0">
              <a:latin typeface="Calibri" panose="020F0502020204030204" pitchFamily="34" charset="0"/>
              <a:cs typeface="Calibri" panose="020F0502020204030204" pitchFamily="34" charset="0"/>
            </a:endParaRPr>
          </a:p>
          <a:p>
            <a:pPr marL="0" indent="0">
              <a:spcAft>
                <a:spcPts val="500"/>
              </a:spcAft>
              <a:buNone/>
            </a:pPr>
            <a:r>
              <a:rPr lang="en-US" sz="2800" dirty="0">
                <a:latin typeface="Calibri" panose="020F0502020204030204" pitchFamily="34" charset="0"/>
                <a:cs typeface="Calibri" panose="020F0502020204030204" pitchFamily="34" charset="0"/>
              </a:rPr>
              <a:t>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Redundant encoding"/>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Redundant encoding</a:t>
            </a:r>
          </a:p>
        </p:txBody>
      </p:sp>
      <p:sp>
        <p:nvSpPr>
          <p:cNvPr id="5" name="Content Placeholder 4">
            <a:extLst>
              <a:ext uri="{FF2B5EF4-FFF2-40B4-BE49-F238E27FC236}">
                <a16:creationId xmlns:a16="http://schemas.microsoft.com/office/drawing/2014/main" id="{7B6EB5E8-0D0C-3F4A-BAC6-5F0DC1C5DB72}"/>
              </a:ext>
            </a:extLst>
          </p:cNvPr>
          <p:cNvSpPr>
            <a:spLocks noGrp="1"/>
          </p:cNvSpPr>
          <p:nvPr>
            <p:ph idx="1"/>
          </p:nvPr>
        </p:nvSpPr>
        <p:spPr/>
        <p:txBody>
          <a:bodyPr/>
          <a:lstStyle/>
          <a:p>
            <a:r>
              <a:rPr lang="en-US" dirty="0"/>
              <a:t>Let’s replace hair color with </a:t>
            </a:r>
            <a:r>
              <a:rPr lang="en-US" dirty="0">
                <a:sym typeface="Helvetica"/>
              </a:rPr>
              <a:t>race</a:t>
            </a:r>
            <a:r>
              <a:rPr lang="en-US" dirty="0"/>
              <a:t> (protected), and hair length with </a:t>
            </a:r>
            <a:r>
              <a:rPr lang="en-US" dirty="0">
                <a:sym typeface="Helvetica"/>
              </a:rPr>
              <a:t>zip code</a:t>
            </a:r>
            <a:r>
              <a:rPr lang="en-US" dirty="0"/>
              <a:t> (innocuous)</a:t>
            </a:r>
          </a:p>
          <a:p>
            <a:endParaRPr lang="en-US" dirty="0"/>
          </a:p>
        </p:txBody>
      </p:sp>
      <p:sp>
        <p:nvSpPr>
          <p:cNvPr id="754" name="Slide Number"/>
          <p:cNvSpPr txBox="1">
            <a:spLocks noGrp="1"/>
          </p:cNvSpPr>
          <p:nvPr>
            <p:ph type="sldNum" sz="quarter" idx="12"/>
          </p:nvPr>
        </p:nvSpPr>
        <p:spPr/>
        <p:txBody>
          <a:bodyPr/>
          <a:lstStyle/>
          <a:p>
            <a:fld id="{86CB4B4D-7CA3-9044-876B-883B54F8677D}" type="slidenum">
              <a:rPr lang="en-US" smtClean="0"/>
              <a:pPr/>
              <a:t>20</a:t>
            </a:fld>
            <a:endParaRPr lang="en-US"/>
          </a:p>
        </p:txBody>
      </p:sp>
      <p:graphicFrame>
        <p:nvGraphicFramePr>
          <p:cNvPr id="755" name="Table"/>
          <p:cNvGraphicFramePr/>
          <p:nvPr>
            <p:extLst>
              <p:ext uri="{D42A27DB-BD31-4B8C-83A1-F6EECF244321}">
                <p14:modId xmlns:p14="http://schemas.microsoft.com/office/powerpoint/2010/main" val="2950280753"/>
              </p:ext>
            </p:extLst>
          </p:nvPr>
        </p:nvGraphicFramePr>
        <p:xfrm>
          <a:off x="2746014" y="3074182"/>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R w="0">
                      <a:miter lim="400000"/>
                    </a:lnR>
                    <a:lnB w="0">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0">
                      <a:miter lim="400000"/>
                    </a:lnB>
                  </a:tcPr>
                </a:tc>
                <a:tc gridSpan="2">
                  <a:txBody>
                    <a:bodyPr/>
                    <a:lstStyle/>
                    <a:p>
                      <a:pPr defTabSz="914400"/>
                      <a:r>
                        <a:rPr sz="1800" b="1">
                          <a:latin typeface="+mj-lt"/>
                          <a:ea typeface="+mj-ea"/>
                          <a:cs typeface="+mj-cs"/>
                        </a:rPr>
                        <a:t>zip code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a:p>
                  </a:txBody>
                  <a:tcPr marL="35719" marR="35719" marT="35719" marB="35719" anchor="ctr" horzOverflow="overflow">
                    <a:lnR w="0">
                      <a:miter lim="400000"/>
                    </a:lnR>
                    <a:lnT w="0">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defTabSz="914400"/>
                      <a:r>
                        <a:rPr sz="1800" b="1">
                          <a:latin typeface="+mj-lt"/>
                          <a:ea typeface="+mj-ea"/>
                          <a:cs typeface="+mj-cs"/>
                        </a:rPr>
                        <a:t>10025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r>
                        <a:rPr sz="1800" b="1">
                          <a:latin typeface="+mj-lt"/>
                          <a:ea typeface="+mj-ea"/>
                          <a:cs typeface="+mj-cs"/>
                        </a:rPr>
                        <a:t>10027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b="0">
                          <a:solidFill>
                            <a:srgbClr val="000000"/>
                          </a:solidFill>
                        </a:defRPr>
                      </a:pPr>
                      <a:r>
                        <a:rPr sz="1800" b="1">
                          <a:solidFill>
                            <a:srgbClr val="FFFFFF"/>
                          </a:solidFill>
                        </a:rPr>
                        <a:t>race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defTabSz="914400"/>
                      <a:r>
                        <a:rPr sz="1800" b="1">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defTabSz="914400"/>
                      <a:r>
                        <a:rPr sz="1800" b="1">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56" name="20%…"/>
          <p:cNvSpPr/>
          <p:nvPr/>
        </p:nvSpPr>
        <p:spPr>
          <a:xfrm>
            <a:off x="7729414" y="39257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20% </a:t>
            </a:r>
          </a:p>
          <a:p>
            <a:pPr>
              <a:defRPr sz="2400">
                <a:solidFill>
                  <a:srgbClr val="FFFFFF"/>
                </a:solidFill>
                <a:latin typeface="Helvetica Light"/>
                <a:ea typeface="Helvetica Light"/>
                <a:cs typeface="Helvetica Light"/>
                <a:sym typeface="Helvetica Light"/>
              </a:defRPr>
            </a:pPr>
            <a:r>
              <a:rPr sz="1687"/>
              <a:t>of black </a:t>
            </a:r>
          </a:p>
        </p:txBody>
      </p:sp>
      <p:sp>
        <p:nvSpPr>
          <p:cNvPr id="757" name="60%…"/>
          <p:cNvSpPr/>
          <p:nvPr/>
        </p:nvSpPr>
        <p:spPr>
          <a:xfrm>
            <a:off x="7729414" y="49278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60% </a:t>
            </a:r>
          </a:p>
          <a:p>
            <a:pPr>
              <a:defRPr sz="2400">
                <a:solidFill>
                  <a:srgbClr val="FFFFFF"/>
                </a:solidFill>
                <a:latin typeface="Helvetica Light"/>
                <a:ea typeface="Helvetica Light"/>
                <a:cs typeface="Helvetica Light"/>
                <a:sym typeface="Helvetica Light"/>
              </a:defRPr>
            </a:pPr>
            <a:r>
              <a:rPr sz="1687"/>
              <a:t>of white</a:t>
            </a:r>
          </a:p>
        </p:txBody>
      </p:sp>
      <p:sp>
        <p:nvSpPr>
          <p:cNvPr id="758" name="Let’s replace hair color with race (protected),…"/>
          <p:cNvSpPr txBox="1"/>
          <p:nvPr/>
        </p:nvSpPr>
        <p:spPr>
          <a:xfrm>
            <a:off x="1825490" y="2243359"/>
            <a:ext cx="851331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100">
                <a:latin typeface="Helvetica Light"/>
                <a:ea typeface="Helvetica Light"/>
                <a:cs typeface="Helvetica Light"/>
                <a:sym typeface="Helvetica Light"/>
              </a:defRPr>
            </a:pPr>
            <a:endParaRPr sz="2180" dirty="0"/>
          </a:p>
        </p:txBody>
      </p:sp>
      <p:sp>
        <p:nvSpPr>
          <p:cNvPr id="759" name="⊕"/>
          <p:cNvSpPr txBox="1"/>
          <p:nvPr/>
        </p:nvSpPr>
        <p:spPr>
          <a:xfrm>
            <a:off x="4716432" y="4313247"/>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60" name="⊖"/>
          <p:cNvSpPr txBox="1"/>
          <p:nvPr/>
        </p:nvSpPr>
        <p:spPr>
          <a:xfrm>
            <a:off x="6653649" y="400878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1" name="⊖"/>
          <p:cNvSpPr txBox="1"/>
          <p:nvPr/>
        </p:nvSpPr>
        <p:spPr>
          <a:xfrm>
            <a:off x="6653649" y="439338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2" name="⊖"/>
          <p:cNvSpPr txBox="1"/>
          <p:nvPr/>
        </p:nvSpPr>
        <p:spPr>
          <a:xfrm>
            <a:off x="6112313" y="439338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3" name="⊕"/>
          <p:cNvSpPr txBox="1"/>
          <p:nvPr/>
        </p:nvSpPr>
        <p:spPr>
          <a:xfrm>
            <a:off x="4492315" y="553784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64" name="⊕"/>
          <p:cNvSpPr txBox="1"/>
          <p:nvPr/>
        </p:nvSpPr>
        <p:spPr>
          <a:xfrm>
            <a:off x="4492315" y="50899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65" name="⊖"/>
          <p:cNvSpPr txBox="1"/>
          <p:nvPr/>
        </p:nvSpPr>
        <p:spPr>
          <a:xfrm>
            <a:off x="6382981" y="50899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6" name="⊖"/>
          <p:cNvSpPr txBox="1"/>
          <p:nvPr/>
        </p:nvSpPr>
        <p:spPr>
          <a:xfrm>
            <a:off x="5964660" y="553784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7" name="⊖"/>
          <p:cNvSpPr txBox="1"/>
          <p:nvPr/>
        </p:nvSpPr>
        <p:spPr>
          <a:xfrm>
            <a:off x="5964660" y="396709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68" name="⊕"/>
          <p:cNvSpPr txBox="1"/>
          <p:nvPr/>
        </p:nvSpPr>
        <p:spPr>
          <a:xfrm>
            <a:off x="5043456" y="50899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69" name="positive…"/>
          <p:cNvSpPr txBox="1"/>
          <p:nvPr/>
        </p:nvSpPr>
        <p:spPr>
          <a:xfrm>
            <a:off x="7964284" y="3194348"/>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Tree>
    <p:extLst>
      <p:ext uri="{BB962C8B-B14F-4D97-AF65-F5344CB8AC3E}">
        <p14:creationId xmlns:p14="http://schemas.microsoft.com/office/powerpoint/2010/main" val="240708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Redlining"/>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Redlining</a:t>
            </a:r>
          </a:p>
        </p:txBody>
      </p:sp>
      <p:sp>
        <p:nvSpPr>
          <p:cNvPr id="774" name="Redlining is the practice of arbitrarily denying or limiting financial services to specific neighborhoods, generally because its residents are people of color or are poor."/>
          <p:cNvSpPr txBox="1">
            <a:spLocks noGrp="1"/>
          </p:cNvSpPr>
          <p:nvPr>
            <p:ph idx="1"/>
          </p:nvPr>
        </p:nvSpPr>
        <p:spPr>
          <a:xfrm>
            <a:off x="833415" y="997201"/>
            <a:ext cx="10327008" cy="2111143"/>
          </a:xfrm>
        </p:spPr>
        <p:txBody>
          <a:bodyPr/>
          <a:lstStyle/>
          <a:p>
            <a:r>
              <a:rPr lang="en-US" b="1" dirty="0">
                <a:sym typeface="Helvetica"/>
              </a:rPr>
              <a:t>Redlining</a:t>
            </a:r>
            <a:r>
              <a:rPr lang="en-US" b="1" dirty="0"/>
              <a:t> </a:t>
            </a:r>
            <a:r>
              <a:rPr lang="en-US" dirty="0"/>
              <a:t>is the practice of arbitrarily denying or limiting financial services to specific neighborhoods, generally because its residents are people of color or are poor.  </a:t>
            </a:r>
          </a:p>
        </p:txBody>
      </p:sp>
      <p:sp>
        <p:nvSpPr>
          <p:cNvPr id="775" name="Slide Number"/>
          <p:cNvSpPr txBox="1">
            <a:spLocks noGrp="1"/>
          </p:cNvSpPr>
          <p:nvPr>
            <p:ph type="sldNum" sz="quarter" idx="12"/>
          </p:nvPr>
        </p:nvSpPr>
        <p:spPr/>
        <p:txBody>
          <a:bodyPr/>
          <a:lstStyle/>
          <a:p>
            <a:fld id="{86CB4B4D-7CA3-9044-876B-883B54F8677D}" type="slidenum">
              <a:rPr lang="en-US" smtClean="0"/>
              <a:pPr/>
              <a:t>21</a:t>
            </a:fld>
            <a:endParaRPr lang="en-US"/>
          </a:p>
        </p:txBody>
      </p:sp>
      <p:pic>
        <p:nvPicPr>
          <p:cNvPr id="776" name="Image" descr="Image"/>
          <p:cNvPicPr>
            <a:picLocks noChangeAspect="1"/>
          </p:cNvPicPr>
          <p:nvPr/>
        </p:nvPicPr>
        <p:blipFill>
          <a:blip r:embed="rId2">
            <a:extLst/>
          </a:blip>
          <a:stretch>
            <a:fillRect/>
          </a:stretch>
        </p:blipFill>
        <p:spPr>
          <a:xfrm>
            <a:off x="2779604" y="2714076"/>
            <a:ext cx="3729573" cy="2824677"/>
          </a:xfrm>
          <a:prstGeom prst="rect">
            <a:avLst/>
          </a:prstGeom>
          <a:ln w="12700">
            <a:miter lim="400000"/>
          </a:ln>
        </p:spPr>
      </p:pic>
      <p:sp>
        <p:nvSpPr>
          <p:cNvPr id="777" name="Households and businesses in the red zones could not get mortgages or business loans."/>
          <p:cNvSpPr txBox="1"/>
          <p:nvPr/>
        </p:nvSpPr>
        <p:spPr>
          <a:xfrm>
            <a:off x="6804977" y="3108344"/>
            <a:ext cx="3306109" cy="1695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000">
                <a:latin typeface="Helvetica Light"/>
                <a:ea typeface="Helvetica Light"/>
                <a:cs typeface="Helvetica Light"/>
                <a:sym typeface="Helvetica Light"/>
              </a:defRPr>
            </a:lvl1pPr>
          </a:lstStyle>
          <a:p>
            <a:r>
              <a:rPr sz="2109" dirty="0"/>
              <a:t>Households and businesses in the red zones could not get mortgages or business loans.</a:t>
            </a:r>
          </a:p>
        </p:txBody>
      </p:sp>
      <p:sp>
        <p:nvSpPr>
          <p:cNvPr id="778" name="wikipedia"/>
          <p:cNvSpPr txBox="1"/>
          <p:nvPr/>
        </p:nvSpPr>
        <p:spPr>
          <a:xfrm>
            <a:off x="2787047" y="5528580"/>
            <a:ext cx="666850"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wikipedia</a:t>
            </a:r>
          </a:p>
        </p:txBody>
      </p:sp>
      <p:sp>
        <p:nvSpPr>
          <p:cNvPr id="779" name="Philadelphia, 1936"/>
          <p:cNvSpPr txBox="1"/>
          <p:nvPr/>
        </p:nvSpPr>
        <p:spPr>
          <a:xfrm>
            <a:off x="2761303" y="2443148"/>
            <a:ext cx="121828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Philadelphia, 1936</a:t>
            </a:r>
          </a:p>
        </p:txBody>
      </p:sp>
    </p:spTree>
    <p:extLst>
      <p:ext uri="{BB962C8B-B14F-4D97-AF65-F5344CB8AC3E}">
        <p14:creationId xmlns:p14="http://schemas.microsoft.com/office/powerpoint/2010/main" val="37443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Imposing statistical parity"/>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Imposing statistical parity</a:t>
            </a:r>
          </a:p>
        </p:txBody>
      </p:sp>
      <p:sp>
        <p:nvSpPr>
          <p:cNvPr id="5" name="Content Placeholder 4">
            <a:extLst>
              <a:ext uri="{FF2B5EF4-FFF2-40B4-BE49-F238E27FC236}">
                <a16:creationId xmlns:a16="http://schemas.microsoft.com/office/drawing/2014/main" id="{DF4BD823-DBF1-5647-AFE2-D651965989EB}"/>
              </a:ext>
            </a:extLst>
          </p:cNvPr>
          <p:cNvSpPr>
            <a:spLocks noGrp="1"/>
          </p:cNvSpPr>
          <p:nvPr>
            <p:ph idx="1"/>
          </p:nvPr>
        </p:nvSpPr>
        <p:spPr>
          <a:xfrm>
            <a:off x="815010" y="954952"/>
            <a:ext cx="10327008" cy="2111143"/>
          </a:xfrm>
        </p:spPr>
        <p:txBody>
          <a:bodyPr/>
          <a:lstStyle/>
          <a:p>
            <a:r>
              <a:rPr lang="en-US" dirty="0"/>
              <a:t>May be contrary to the goals of the vendor</a:t>
            </a:r>
          </a:p>
          <a:p>
            <a:endParaRPr lang="en-US" dirty="0"/>
          </a:p>
        </p:txBody>
      </p:sp>
      <p:sp>
        <p:nvSpPr>
          <p:cNvPr id="782" name="Slide Number"/>
          <p:cNvSpPr txBox="1">
            <a:spLocks noGrp="1"/>
          </p:cNvSpPr>
          <p:nvPr>
            <p:ph type="sldNum" sz="quarter" idx="12"/>
          </p:nvPr>
        </p:nvSpPr>
        <p:spPr/>
        <p:txBody>
          <a:bodyPr/>
          <a:lstStyle/>
          <a:p>
            <a:fld id="{86CB4B4D-7CA3-9044-876B-883B54F8677D}" type="slidenum">
              <a:rPr lang="en-US" smtClean="0"/>
              <a:pPr/>
              <a:t>22</a:t>
            </a:fld>
            <a:endParaRPr lang="en-US"/>
          </a:p>
        </p:txBody>
      </p:sp>
      <p:graphicFrame>
        <p:nvGraphicFramePr>
          <p:cNvPr id="783" name="Table"/>
          <p:cNvGraphicFramePr/>
          <p:nvPr>
            <p:extLst>
              <p:ext uri="{D42A27DB-BD31-4B8C-83A1-F6EECF244321}">
                <p14:modId xmlns:p14="http://schemas.microsoft.com/office/powerpoint/2010/main" val="469008956"/>
              </p:ext>
            </p:extLst>
          </p:nvPr>
        </p:nvGraphicFramePr>
        <p:xfrm>
          <a:off x="2759868" y="2264934"/>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a:p>
                  </a:txBody>
                  <a:tcPr marL="35719" marR="35719" marT="35719" marB="35719" anchor="ctr" horzOverflow="overflow">
                    <a:lnR w="0">
                      <a:miter lim="400000"/>
                    </a:lnR>
                    <a:lnB w="0">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0">
                      <a:miter lim="400000"/>
                    </a:lnB>
                  </a:tcPr>
                </a:tc>
                <a:tc gridSpan="2">
                  <a:txBody>
                    <a:bodyPr/>
                    <a:lstStyle/>
                    <a:p>
                      <a:pPr defTabSz="914400"/>
                      <a:r>
                        <a:rPr sz="1800" b="1">
                          <a:latin typeface="+mj-lt"/>
                          <a:ea typeface="+mj-ea"/>
                          <a:cs typeface="+mj-cs"/>
                        </a:rPr>
                        <a:t>credit score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a:p>
                  </a:txBody>
                  <a:tcPr marL="35719" marR="35719" marT="35719" marB="35719" anchor="ctr" horzOverflow="overflow">
                    <a:lnR w="0">
                      <a:miter lim="400000"/>
                    </a:lnR>
                    <a:lnT w="0">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defTabSz="914400"/>
                      <a:r>
                        <a:rPr sz="1800" b="1">
                          <a:latin typeface="+mj-lt"/>
                          <a:ea typeface="+mj-ea"/>
                          <a:cs typeface="+mj-cs"/>
                        </a:rPr>
                        <a:t>good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r>
                        <a:rPr sz="1800" b="1">
                          <a:latin typeface="+mj-lt"/>
                          <a:ea typeface="+mj-ea"/>
                          <a:cs typeface="+mj-cs"/>
                        </a:rPr>
                        <a:t>bad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sz="2600"/>
                      </a:pPr>
                      <a:endParaRPr sz="18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defTabSz="914400"/>
                      <a:r>
                        <a:rPr sz="1800" b="1">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defTabSz="914400"/>
                      <a:r>
                        <a:rPr sz="1800" b="1">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84" name="⊕"/>
          <p:cNvSpPr txBox="1"/>
          <p:nvPr/>
        </p:nvSpPr>
        <p:spPr>
          <a:xfrm>
            <a:off x="4730286" y="3503999"/>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85" name="⊖"/>
          <p:cNvSpPr txBox="1"/>
          <p:nvPr/>
        </p:nvSpPr>
        <p:spPr>
          <a:xfrm>
            <a:off x="6667503" y="3199535"/>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86" name="⊖"/>
          <p:cNvSpPr txBox="1"/>
          <p:nvPr/>
        </p:nvSpPr>
        <p:spPr>
          <a:xfrm>
            <a:off x="6667503" y="358414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87" name="⊖"/>
          <p:cNvSpPr txBox="1"/>
          <p:nvPr/>
        </p:nvSpPr>
        <p:spPr>
          <a:xfrm>
            <a:off x="5050402" y="428071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88" name="⊕"/>
          <p:cNvSpPr txBox="1"/>
          <p:nvPr/>
        </p:nvSpPr>
        <p:spPr>
          <a:xfrm>
            <a:off x="4506169" y="472859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89" name="⊕"/>
          <p:cNvSpPr txBox="1"/>
          <p:nvPr/>
        </p:nvSpPr>
        <p:spPr>
          <a:xfrm>
            <a:off x="4506169" y="428071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90" name="⊖"/>
          <p:cNvSpPr txBox="1"/>
          <p:nvPr/>
        </p:nvSpPr>
        <p:spPr>
          <a:xfrm>
            <a:off x="6396835" y="428071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91" name="⊖"/>
          <p:cNvSpPr txBox="1"/>
          <p:nvPr/>
        </p:nvSpPr>
        <p:spPr>
          <a:xfrm>
            <a:off x="5978514" y="4728592"/>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92" name="⊖"/>
          <p:cNvSpPr txBox="1"/>
          <p:nvPr/>
        </p:nvSpPr>
        <p:spPr>
          <a:xfrm>
            <a:off x="5978514" y="315784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793" name="⊕"/>
          <p:cNvSpPr txBox="1"/>
          <p:nvPr/>
        </p:nvSpPr>
        <p:spPr>
          <a:xfrm>
            <a:off x="5939503" y="361499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794" name="positive…"/>
          <p:cNvSpPr txBox="1"/>
          <p:nvPr/>
        </p:nvSpPr>
        <p:spPr>
          <a:xfrm>
            <a:off x="7978138" y="2385100"/>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795" name="40%…"/>
          <p:cNvSpPr/>
          <p:nvPr/>
        </p:nvSpPr>
        <p:spPr>
          <a:xfrm>
            <a:off x="7743268" y="3116513"/>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black</a:t>
            </a:r>
          </a:p>
        </p:txBody>
      </p:sp>
      <p:sp>
        <p:nvSpPr>
          <p:cNvPr id="796" name="40%…"/>
          <p:cNvSpPr/>
          <p:nvPr/>
        </p:nvSpPr>
        <p:spPr>
          <a:xfrm>
            <a:off x="7743268" y="4118586"/>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white</a:t>
            </a:r>
          </a:p>
        </p:txBody>
      </p:sp>
      <p:sp>
        <p:nvSpPr>
          <p:cNvPr id="797" name="May be contrary to the goals of the vendor"/>
          <p:cNvSpPr txBox="1"/>
          <p:nvPr/>
        </p:nvSpPr>
        <p:spPr>
          <a:xfrm>
            <a:off x="1681766" y="832039"/>
            <a:ext cx="8513314"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100">
                <a:latin typeface="Helvetica Light"/>
                <a:ea typeface="Helvetica Light"/>
                <a:cs typeface="Helvetica Light"/>
                <a:sym typeface="Helvetica Light"/>
              </a:defRPr>
            </a:lvl1pPr>
          </a:lstStyle>
          <a:p>
            <a:endParaRPr sz="2180" dirty="0"/>
          </a:p>
        </p:txBody>
      </p:sp>
      <p:sp>
        <p:nvSpPr>
          <p:cNvPr id="798" name="race"/>
          <p:cNvSpPr txBox="1"/>
          <p:nvPr/>
        </p:nvSpPr>
        <p:spPr>
          <a:xfrm rot="16200000">
            <a:off x="2741192" y="4009599"/>
            <a:ext cx="561309"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b="1">
                <a:solidFill>
                  <a:srgbClr val="FFFFFF"/>
                </a:solidFill>
              </a:defRPr>
            </a:lvl1pPr>
          </a:lstStyle>
          <a:p>
            <a:r>
              <a:rPr sz="2180"/>
              <a:t>race</a:t>
            </a:r>
          </a:p>
        </p:txBody>
      </p:sp>
      <p:pic>
        <p:nvPicPr>
          <p:cNvPr id="799" name="Shape Shape" descr="Shape Shape"/>
          <p:cNvPicPr>
            <a:picLocks/>
          </p:cNvPicPr>
          <p:nvPr/>
        </p:nvPicPr>
        <p:blipFill>
          <a:blip r:embed="rId4">
            <a:extLst/>
          </a:blip>
          <a:stretch>
            <a:fillRect/>
          </a:stretch>
        </p:blipFill>
        <p:spPr>
          <a:xfrm>
            <a:off x="4999238" y="3614169"/>
            <a:ext cx="1501744" cy="1184122"/>
          </a:xfrm>
          <a:prstGeom prst="rect">
            <a:avLst/>
          </a:prstGeom>
        </p:spPr>
      </p:pic>
      <p:sp>
        <p:nvSpPr>
          <p:cNvPr id="801" name="positive outcome: offered a loan"/>
          <p:cNvSpPr txBox="1"/>
          <p:nvPr/>
        </p:nvSpPr>
        <p:spPr>
          <a:xfrm>
            <a:off x="3564148" y="1599315"/>
            <a:ext cx="5148631"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100" b="1">
                <a:solidFill>
                  <a:schemeClr val="accent1">
                    <a:hueOff val="47394"/>
                    <a:satOff val="-25753"/>
                    <a:lumOff val="-7544"/>
                  </a:schemeClr>
                </a:solidFill>
              </a:defRPr>
            </a:lvl1pPr>
          </a:lstStyle>
          <a:p>
            <a:r>
              <a:rPr sz="2180"/>
              <a:t>positive outcome: offered a loan</a:t>
            </a:r>
          </a:p>
        </p:txBody>
      </p:sp>
      <p:sp>
        <p:nvSpPr>
          <p:cNvPr id="802" name="Impossible to predict loan payback accurately.…"/>
          <p:cNvSpPr txBox="1"/>
          <p:nvPr/>
        </p:nvSpPr>
        <p:spPr>
          <a:xfrm>
            <a:off x="1681766" y="5362456"/>
            <a:ext cx="8513314" cy="74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100">
                <a:latin typeface="Helvetica Light"/>
                <a:ea typeface="Helvetica Light"/>
                <a:cs typeface="Helvetica Light"/>
                <a:sym typeface="Helvetica Light"/>
              </a:defRPr>
            </a:pPr>
            <a:r>
              <a:rPr sz="2180" dirty="0"/>
              <a:t>Impossible to predict loan payback accurately.  </a:t>
            </a:r>
          </a:p>
          <a:p>
            <a:pPr>
              <a:defRPr sz="3100">
                <a:latin typeface="Helvetica Light"/>
                <a:ea typeface="Helvetica Light"/>
                <a:cs typeface="Helvetica Light"/>
                <a:sym typeface="Helvetica Light"/>
              </a:defRPr>
            </a:pPr>
            <a:r>
              <a:rPr sz="2180" dirty="0"/>
              <a:t>Use past information, which may itself be biased. </a:t>
            </a:r>
          </a:p>
        </p:txBody>
      </p:sp>
    </p:spTree>
    <p:extLst>
      <p:ext uri="{BB962C8B-B14F-4D97-AF65-F5344CB8AC3E}">
        <p14:creationId xmlns:p14="http://schemas.microsoft.com/office/powerpoint/2010/main" val="2482481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Is statistical parity sufficient?"/>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Is statistical parity sufficient?</a:t>
            </a:r>
          </a:p>
        </p:txBody>
      </p:sp>
      <p:sp>
        <p:nvSpPr>
          <p:cNvPr id="807" name="Slide Number"/>
          <p:cNvSpPr txBox="1">
            <a:spLocks noGrp="1"/>
          </p:cNvSpPr>
          <p:nvPr>
            <p:ph type="sldNum" sz="quarter" idx="12"/>
          </p:nvPr>
        </p:nvSpPr>
        <p:spPr/>
        <p:txBody>
          <a:bodyPr/>
          <a:lstStyle/>
          <a:p>
            <a:fld id="{86CB4B4D-7CA3-9044-876B-883B54F8677D}" type="slidenum">
              <a:rPr lang="en-US" smtClean="0"/>
              <a:pPr/>
              <a:t>23</a:t>
            </a:fld>
            <a:endParaRPr lang="en-US"/>
          </a:p>
        </p:txBody>
      </p:sp>
      <p:sp>
        <p:nvSpPr>
          <p:cNvPr id="808" name="Statistical parity (a popular group fairness measure)…"/>
          <p:cNvSpPr/>
          <p:nvPr/>
        </p:nvSpPr>
        <p:spPr>
          <a:xfrm>
            <a:off x="2660750" y="973344"/>
            <a:ext cx="6870500" cy="93016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b="1"/>
            </a:pPr>
            <a:r>
              <a:rPr sz="1687"/>
              <a:t>Statistical parity </a:t>
            </a:r>
            <a:r>
              <a:rPr sz="1687">
                <a:latin typeface="Helvetica Light"/>
                <a:ea typeface="Helvetica Light"/>
                <a:cs typeface="Helvetica Light"/>
                <a:sym typeface="Helvetica Light"/>
              </a:rPr>
              <a:t>(a popular</a:t>
            </a:r>
            <a:r>
              <a:rPr sz="1687"/>
              <a:t> group fairness</a:t>
            </a:r>
            <a:r>
              <a:rPr sz="1687">
                <a:latin typeface="Helvetica Light"/>
                <a:ea typeface="Helvetica Light"/>
                <a:cs typeface="Helvetica Light"/>
                <a:sym typeface="Helvetica Light"/>
              </a:rPr>
              <a:t> measure)</a:t>
            </a:r>
            <a:r>
              <a:rPr sz="1687"/>
              <a:t> </a:t>
            </a:r>
          </a:p>
          <a:p>
            <a:pPr>
              <a:defRPr sz="2400">
                <a:latin typeface="Helvetica Light"/>
                <a:ea typeface="Helvetica Light"/>
                <a:cs typeface="Helvetica Light"/>
                <a:sym typeface="Helvetica Light"/>
              </a:defRPr>
            </a:pPr>
            <a:r>
              <a:rPr sz="1687"/>
              <a:t>demographics of the individuals receiving any outcome are the same as demographics of the underlying population</a:t>
            </a:r>
          </a:p>
        </p:txBody>
      </p:sp>
      <p:graphicFrame>
        <p:nvGraphicFramePr>
          <p:cNvPr id="809" name="Table"/>
          <p:cNvGraphicFramePr/>
          <p:nvPr/>
        </p:nvGraphicFramePr>
        <p:xfrm>
          <a:off x="2759868" y="2007382"/>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a:p>
                  </a:txBody>
                  <a:tcPr marL="35719" marR="35719" marT="35719" marB="35719" anchor="ctr" horzOverflow="overflow">
                    <a:lnR w="0">
                      <a:miter lim="400000"/>
                    </a:lnR>
                    <a:lnB w="0">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0">
                      <a:miter lim="400000"/>
                    </a:lnB>
                  </a:tcPr>
                </a:tc>
                <a:tc gridSpan="2">
                  <a:txBody>
                    <a:bodyPr/>
                    <a:lstStyle/>
                    <a:p>
                      <a:pPr defTabSz="914400"/>
                      <a:r>
                        <a:rPr sz="1800" b="1">
                          <a:latin typeface="+mj-lt"/>
                          <a:ea typeface="+mj-ea"/>
                          <a:cs typeface="+mj-cs"/>
                        </a:rPr>
                        <a:t>credit score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a:p>
                  </a:txBody>
                  <a:tcPr marL="35719" marR="35719" marT="35719" marB="35719" anchor="ctr" horzOverflow="overflow">
                    <a:lnR w="0">
                      <a:miter lim="400000"/>
                    </a:lnR>
                    <a:lnT w="0">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defTabSz="914400"/>
                      <a:r>
                        <a:rPr sz="1800" b="1">
                          <a:latin typeface="+mj-lt"/>
                          <a:ea typeface="+mj-ea"/>
                          <a:cs typeface="+mj-cs"/>
                        </a:rPr>
                        <a:t>good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r>
                        <a:rPr sz="1800" b="1">
                          <a:latin typeface="+mj-lt"/>
                          <a:ea typeface="+mj-ea"/>
                          <a:cs typeface="+mj-cs"/>
                        </a:rPr>
                        <a:t>bad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sz="2600"/>
                      </a:pPr>
                      <a:endParaRPr sz="18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defTabSz="914400"/>
                      <a:r>
                        <a:rPr sz="1800" b="1">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defTabSz="914400"/>
                      <a:r>
                        <a:rPr sz="1800" b="1">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810" name="⊕"/>
          <p:cNvSpPr txBox="1"/>
          <p:nvPr/>
        </p:nvSpPr>
        <p:spPr>
          <a:xfrm>
            <a:off x="4730286" y="3246447"/>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811" name="⊖"/>
          <p:cNvSpPr txBox="1"/>
          <p:nvPr/>
        </p:nvSpPr>
        <p:spPr>
          <a:xfrm>
            <a:off x="6667503" y="2941983"/>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2" name="⊖"/>
          <p:cNvSpPr txBox="1"/>
          <p:nvPr/>
        </p:nvSpPr>
        <p:spPr>
          <a:xfrm>
            <a:off x="6667503" y="3326588"/>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3" name="⊖"/>
          <p:cNvSpPr txBox="1"/>
          <p:nvPr/>
        </p:nvSpPr>
        <p:spPr>
          <a:xfrm>
            <a:off x="5050402" y="40231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4" name="⊕"/>
          <p:cNvSpPr txBox="1"/>
          <p:nvPr/>
        </p:nvSpPr>
        <p:spPr>
          <a:xfrm>
            <a:off x="4506169" y="447104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815" name="⊕"/>
          <p:cNvSpPr txBox="1"/>
          <p:nvPr/>
        </p:nvSpPr>
        <p:spPr>
          <a:xfrm>
            <a:off x="4506169" y="40231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816" name="⊖"/>
          <p:cNvSpPr txBox="1"/>
          <p:nvPr/>
        </p:nvSpPr>
        <p:spPr>
          <a:xfrm>
            <a:off x="6396835" y="402316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7" name="⊖"/>
          <p:cNvSpPr txBox="1"/>
          <p:nvPr/>
        </p:nvSpPr>
        <p:spPr>
          <a:xfrm>
            <a:off x="5978514" y="4471040"/>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8" name="⊖"/>
          <p:cNvSpPr txBox="1"/>
          <p:nvPr/>
        </p:nvSpPr>
        <p:spPr>
          <a:xfrm>
            <a:off x="5978514" y="2900291"/>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a:t>⊖</a:t>
            </a:r>
          </a:p>
        </p:txBody>
      </p:sp>
      <p:sp>
        <p:nvSpPr>
          <p:cNvPr id="819" name="⊕"/>
          <p:cNvSpPr txBox="1"/>
          <p:nvPr/>
        </p:nvSpPr>
        <p:spPr>
          <a:xfrm>
            <a:off x="5939503" y="3357446"/>
            <a:ext cx="394340" cy="4616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a:t>⊕</a:t>
            </a:r>
          </a:p>
        </p:txBody>
      </p:sp>
      <p:sp>
        <p:nvSpPr>
          <p:cNvPr id="820" name="positive…"/>
          <p:cNvSpPr txBox="1"/>
          <p:nvPr/>
        </p:nvSpPr>
        <p:spPr>
          <a:xfrm>
            <a:off x="7978138" y="2127548"/>
            <a:ext cx="1066382" cy="6562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821" name="40%…"/>
          <p:cNvSpPr/>
          <p:nvPr/>
        </p:nvSpPr>
        <p:spPr>
          <a:xfrm>
            <a:off x="7743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black </a:t>
            </a:r>
          </a:p>
        </p:txBody>
      </p:sp>
      <p:sp>
        <p:nvSpPr>
          <p:cNvPr id="822" name="40%…"/>
          <p:cNvSpPr/>
          <p:nvPr/>
        </p:nvSpPr>
        <p:spPr>
          <a:xfrm>
            <a:off x="7743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40% </a:t>
            </a:r>
          </a:p>
          <a:p>
            <a:pPr>
              <a:defRPr sz="2400">
                <a:solidFill>
                  <a:srgbClr val="FFFFFF"/>
                </a:solidFill>
                <a:latin typeface="Helvetica Light"/>
                <a:ea typeface="Helvetica Light"/>
                <a:cs typeface="Helvetica Light"/>
                <a:sym typeface="Helvetica Light"/>
              </a:defRPr>
            </a:pPr>
            <a:r>
              <a:rPr sz="1687"/>
              <a:t>of white</a:t>
            </a:r>
          </a:p>
        </p:txBody>
      </p:sp>
      <p:sp>
        <p:nvSpPr>
          <p:cNvPr id="823" name="race"/>
          <p:cNvSpPr txBox="1"/>
          <p:nvPr/>
        </p:nvSpPr>
        <p:spPr>
          <a:xfrm rot="16200000">
            <a:off x="2741192" y="3752047"/>
            <a:ext cx="561309"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100" b="1">
                <a:solidFill>
                  <a:srgbClr val="FFFFFF"/>
                </a:solidFill>
              </a:defRPr>
            </a:lvl1pPr>
          </a:lstStyle>
          <a:p>
            <a:r>
              <a:rPr sz="2180"/>
              <a:t>race</a:t>
            </a:r>
          </a:p>
        </p:txBody>
      </p:sp>
      <p:pic>
        <p:nvPicPr>
          <p:cNvPr id="824" name="Shape Shape" descr="Shape Shape"/>
          <p:cNvPicPr>
            <a:picLocks/>
          </p:cNvPicPr>
          <p:nvPr/>
        </p:nvPicPr>
        <p:blipFill>
          <a:blip r:embed="rId4">
            <a:extLst/>
          </a:blip>
          <a:stretch>
            <a:fillRect/>
          </a:stretch>
        </p:blipFill>
        <p:spPr>
          <a:xfrm>
            <a:off x="4999238" y="3356617"/>
            <a:ext cx="1501744" cy="1184122"/>
          </a:xfrm>
          <a:prstGeom prst="rect">
            <a:avLst/>
          </a:prstGeom>
        </p:spPr>
      </p:pic>
      <p:sp>
        <p:nvSpPr>
          <p:cNvPr id="826" name="Arrow"/>
          <p:cNvSpPr/>
          <p:nvPr/>
        </p:nvSpPr>
        <p:spPr>
          <a:xfrm rot="17566351">
            <a:off x="4601033" y="4458475"/>
            <a:ext cx="791987" cy="458345"/>
          </a:xfrm>
          <a:prstGeom prst="rightArrow">
            <a:avLst>
              <a:gd name="adj1" fmla="val 32000"/>
              <a:gd name="adj2" fmla="val 93349"/>
            </a:avLst>
          </a:prstGeom>
          <a:solidFill>
            <a:schemeClr val="accent5"/>
          </a:solidFill>
          <a:ln w="12700">
            <a:miter lim="400000"/>
          </a:ln>
          <a:effectLst>
            <a:outerShdw blurRad="38100" dist="25400" dir="5533479" rotWithShape="0">
              <a:srgbClr val="000000">
                <a:alpha val="50000"/>
              </a:srgbClr>
            </a:outerShdw>
          </a:effectLst>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827" name="Individual fairness…"/>
          <p:cNvSpPr/>
          <p:nvPr/>
        </p:nvSpPr>
        <p:spPr>
          <a:xfrm>
            <a:off x="2660750" y="5051219"/>
            <a:ext cx="6870500"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defRPr sz="2400" b="1"/>
            </a:pPr>
            <a:r>
              <a:rPr sz="1687"/>
              <a:t>Individual fairness</a:t>
            </a:r>
          </a:p>
          <a:p>
            <a:pPr>
              <a:defRPr sz="2400">
                <a:latin typeface="Helvetica Light"/>
                <a:ea typeface="Helvetica Light"/>
                <a:cs typeface="Helvetica Light"/>
                <a:sym typeface="Helvetica Light"/>
              </a:defRPr>
            </a:pPr>
            <a:r>
              <a:rPr sz="1687"/>
              <a:t>any two individuals who are similar w.r.t. a particular task should receive similar outcomes</a:t>
            </a:r>
          </a:p>
        </p:txBody>
      </p:sp>
    </p:spTree>
    <p:extLst>
      <p:ext uri="{BB962C8B-B14F-4D97-AF65-F5344CB8AC3E}">
        <p14:creationId xmlns:p14="http://schemas.microsoft.com/office/powerpoint/2010/main" val="128980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Ricci v. DeStefano (2009)"/>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Ricci v. DeStefano (2009)</a:t>
            </a:r>
          </a:p>
        </p:txBody>
      </p:sp>
      <p:sp>
        <p:nvSpPr>
          <p:cNvPr id="832" name="Slide Number"/>
          <p:cNvSpPr txBox="1">
            <a:spLocks noGrp="1"/>
          </p:cNvSpPr>
          <p:nvPr>
            <p:ph type="sldNum" sz="quarter" idx="12"/>
          </p:nvPr>
        </p:nvSpPr>
        <p:spPr/>
        <p:txBody>
          <a:bodyPr/>
          <a:lstStyle/>
          <a:p>
            <a:fld id="{86CB4B4D-7CA3-9044-876B-883B54F8677D}" type="slidenum">
              <a:rPr lang="en-US" smtClean="0"/>
              <a:pPr/>
              <a:t>24</a:t>
            </a:fld>
            <a:endParaRPr lang="en-US"/>
          </a:p>
        </p:txBody>
      </p:sp>
      <p:pic>
        <p:nvPicPr>
          <p:cNvPr id="834" name="Screen Shot 2018-11-27 at 6.13.05 PM.png" descr="Screen Shot 2018-11-27 at 6.13.05 PM.png"/>
          <p:cNvPicPr>
            <a:picLocks noChangeAspect="1"/>
          </p:cNvPicPr>
          <p:nvPr/>
        </p:nvPicPr>
        <p:blipFill>
          <a:blip r:embed="rId2">
            <a:extLst/>
          </a:blip>
          <a:stretch>
            <a:fillRect/>
          </a:stretch>
        </p:blipFill>
        <p:spPr>
          <a:xfrm>
            <a:off x="1695198" y="880734"/>
            <a:ext cx="7125646" cy="4861868"/>
          </a:xfrm>
          <a:prstGeom prst="rect">
            <a:avLst/>
          </a:prstGeom>
          <a:ln w="12700">
            <a:miter lim="400000"/>
          </a:ln>
        </p:spPr>
      </p:pic>
      <p:pic>
        <p:nvPicPr>
          <p:cNvPr id="835" name="Screen Shot 2018-11-27 at 6.12.59 PM.png" descr="Screen Shot 2018-11-27 at 6.12.59 PM.png"/>
          <p:cNvPicPr>
            <a:picLocks noChangeAspect="1"/>
          </p:cNvPicPr>
          <p:nvPr/>
        </p:nvPicPr>
        <p:blipFill>
          <a:blip r:embed="rId3">
            <a:extLst/>
          </a:blip>
          <a:stretch>
            <a:fillRect/>
          </a:stretch>
        </p:blipFill>
        <p:spPr>
          <a:xfrm>
            <a:off x="4156234" y="1488040"/>
            <a:ext cx="2743277" cy="504370"/>
          </a:xfrm>
          <a:prstGeom prst="rect">
            <a:avLst/>
          </a:prstGeom>
          <a:ln w="12700">
            <a:miter lim="400000"/>
          </a:ln>
        </p:spPr>
      </p:pic>
      <p:pic>
        <p:nvPicPr>
          <p:cNvPr id="836" name="Screen Shot 2018-11-27 at 6.14.10 PM.png" descr="Screen Shot 2018-11-27 at 6.14.10 PM.png"/>
          <p:cNvPicPr>
            <a:picLocks noChangeAspect="1"/>
          </p:cNvPicPr>
          <p:nvPr/>
        </p:nvPicPr>
        <p:blipFill>
          <a:blip r:embed="rId4">
            <a:extLst/>
          </a:blip>
          <a:stretch>
            <a:fillRect/>
          </a:stretch>
        </p:blipFill>
        <p:spPr>
          <a:xfrm>
            <a:off x="8415190" y="2222852"/>
            <a:ext cx="3503120" cy="2500057"/>
          </a:xfrm>
          <a:prstGeom prst="rect">
            <a:avLst/>
          </a:prstGeom>
          <a:ln w="12700">
            <a:miter lim="400000"/>
          </a:ln>
        </p:spPr>
      </p:pic>
    </p:spTree>
    <p:extLst>
      <p:ext uri="{BB962C8B-B14F-4D97-AF65-F5344CB8AC3E}">
        <p14:creationId xmlns:p14="http://schemas.microsoft.com/office/powerpoint/2010/main" val="217019073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Two notions of fairnes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Two notions of fairness</a:t>
            </a:r>
          </a:p>
        </p:txBody>
      </p:sp>
      <p:sp>
        <p:nvSpPr>
          <p:cNvPr id="838" name="Slide Number"/>
          <p:cNvSpPr txBox="1">
            <a:spLocks noGrp="1"/>
          </p:cNvSpPr>
          <p:nvPr>
            <p:ph type="sldNum" sz="quarter" idx="12"/>
          </p:nvPr>
        </p:nvSpPr>
        <p:spPr/>
        <p:txBody>
          <a:bodyPr/>
          <a:lstStyle/>
          <a:p>
            <a:fld id="{86CB4B4D-7CA3-9044-876B-883B54F8677D}" type="slidenum">
              <a:rPr lang="en-US" smtClean="0"/>
              <a:pPr/>
              <a:t>25</a:t>
            </a:fld>
            <a:endParaRPr lang="en-US"/>
          </a:p>
        </p:txBody>
      </p:sp>
      <p:pic>
        <p:nvPicPr>
          <p:cNvPr id="839" name="Image" descr="Image"/>
          <p:cNvPicPr>
            <a:picLocks noChangeAspect="1"/>
          </p:cNvPicPr>
          <p:nvPr/>
        </p:nvPicPr>
        <p:blipFill>
          <a:blip r:embed="rId2">
            <a:extLst/>
          </a:blip>
          <a:stretch>
            <a:fillRect/>
          </a:stretch>
        </p:blipFill>
        <p:spPr>
          <a:xfrm>
            <a:off x="2285776" y="1767136"/>
            <a:ext cx="3145508" cy="2815271"/>
          </a:xfrm>
          <a:prstGeom prst="rect">
            <a:avLst/>
          </a:prstGeom>
          <a:ln w="12700">
            <a:miter lim="400000"/>
          </a:ln>
        </p:spPr>
      </p:pic>
      <p:pic>
        <p:nvPicPr>
          <p:cNvPr id="840" name="Image" descr="Image"/>
          <p:cNvPicPr>
            <a:picLocks noChangeAspect="1"/>
          </p:cNvPicPr>
          <p:nvPr/>
        </p:nvPicPr>
        <p:blipFill>
          <a:blip r:embed="rId3">
            <a:extLst/>
          </a:blip>
          <a:stretch>
            <a:fillRect/>
          </a:stretch>
        </p:blipFill>
        <p:spPr>
          <a:xfrm>
            <a:off x="6406731" y="1892152"/>
            <a:ext cx="3187966" cy="2699358"/>
          </a:xfrm>
          <a:prstGeom prst="rect">
            <a:avLst/>
          </a:prstGeom>
          <a:ln w="12700">
            <a:miter lim="400000"/>
          </a:ln>
        </p:spPr>
      </p:pic>
      <p:sp>
        <p:nvSpPr>
          <p:cNvPr id="841" name="individual fairness"/>
          <p:cNvSpPr txBox="1"/>
          <p:nvPr/>
        </p:nvSpPr>
        <p:spPr>
          <a:xfrm>
            <a:off x="2030549" y="1140051"/>
            <a:ext cx="3577904"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lvl="1">
              <a:defRPr sz="4200">
                <a:latin typeface="Helvetica Light"/>
                <a:ea typeface="Helvetica Light"/>
                <a:cs typeface="Helvetica Light"/>
                <a:sym typeface="Helvetica Light"/>
              </a:defRPr>
            </a:pPr>
            <a:r>
              <a:rPr sz="2953" dirty="0"/>
              <a:t>individual fairness</a:t>
            </a:r>
          </a:p>
        </p:txBody>
      </p:sp>
      <p:sp>
        <p:nvSpPr>
          <p:cNvPr id="842" name="group fairness"/>
          <p:cNvSpPr txBox="1"/>
          <p:nvPr/>
        </p:nvSpPr>
        <p:spPr>
          <a:xfrm>
            <a:off x="6765150" y="1059684"/>
            <a:ext cx="2971968"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lvl="1">
              <a:defRPr sz="4200">
                <a:latin typeface="Helvetica Light"/>
                <a:ea typeface="Helvetica Light"/>
                <a:cs typeface="Helvetica Light"/>
                <a:sym typeface="Helvetica Light"/>
              </a:defRPr>
            </a:pPr>
            <a:r>
              <a:rPr sz="2953"/>
              <a:t>group fairness</a:t>
            </a:r>
          </a:p>
        </p:txBody>
      </p:sp>
      <p:sp>
        <p:nvSpPr>
          <p:cNvPr id="843" name="equality"/>
          <p:cNvSpPr txBox="1"/>
          <p:nvPr/>
        </p:nvSpPr>
        <p:spPr>
          <a:xfrm>
            <a:off x="2781124" y="4682936"/>
            <a:ext cx="1856278"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lvl="1">
              <a:defRPr sz="4200">
                <a:latin typeface="Helvetica Light"/>
                <a:ea typeface="Helvetica Light"/>
                <a:cs typeface="Helvetica Light"/>
                <a:sym typeface="Helvetica Light"/>
              </a:defRPr>
            </a:pPr>
            <a:r>
              <a:rPr sz="2953"/>
              <a:t>equality</a:t>
            </a:r>
          </a:p>
        </p:txBody>
      </p:sp>
      <p:sp>
        <p:nvSpPr>
          <p:cNvPr id="844" name="equity"/>
          <p:cNvSpPr txBox="1"/>
          <p:nvPr/>
        </p:nvSpPr>
        <p:spPr>
          <a:xfrm>
            <a:off x="7463299" y="4682936"/>
            <a:ext cx="1562928"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lvl="1">
              <a:defRPr sz="4200">
                <a:latin typeface="Helvetica Light"/>
                <a:ea typeface="Helvetica Light"/>
                <a:cs typeface="Helvetica Light"/>
                <a:sym typeface="Helvetica Light"/>
              </a:defRPr>
            </a:pPr>
            <a:r>
              <a:rPr sz="2953"/>
              <a:t>equity</a:t>
            </a:r>
          </a:p>
        </p:txBody>
      </p:sp>
      <p:sp>
        <p:nvSpPr>
          <p:cNvPr id="845" name="two intrinsically different world views"/>
          <p:cNvSpPr txBox="1"/>
          <p:nvPr/>
        </p:nvSpPr>
        <p:spPr>
          <a:xfrm>
            <a:off x="2834420" y="5520491"/>
            <a:ext cx="6213268"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100" b="1">
                <a:solidFill>
                  <a:schemeClr val="accent5"/>
                </a:solidFill>
              </a:defRPr>
            </a:lvl1pPr>
          </a:lstStyle>
          <a:p>
            <a:r>
              <a:rPr sz="2180" dirty="0"/>
              <a:t>two intrinsically different world views</a:t>
            </a:r>
          </a:p>
        </p:txBody>
      </p:sp>
    </p:spTree>
    <p:extLst>
      <p:ext uri="{BB962C8B-B14F-4D97-AF65-F5344CB8AC3E}">
        <p14:creationId xmlns:p14="http://schemas.microsoft.com/office/powerpoint/2010/main" val="52934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On the (im)possibility of fairnes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On the (</a:t>
            </a:r>
            <a:r>
              <a:rPr lang="en-US" dirty="0" err="1">
                <a:solidFill>
                  <a:schemeClr val="tx1">
                    <a:lumMod val="75000"/>
                    <a:lumOff val="25000"/>
                  </a:schemeClr>
                </a:solidFill>
              </a:rPr>
              <a:t>im</a:t>
            </a:r>
            <a:r>
              <a:rPr lang="en-US" dirty="0">
                <a:solidFill>
                  <a:schemeClr val="tx1">
                    <a:lumMod val="75000"/>
                    <a:lumOff val="25000"/>
                  </a:schemeClr>
                </a:solidFill>
              </a:rPr>
              <a:t>)possibility of fairness</a:t>
            </a:r>
          </a:p>
        </p:txBody>
      </p:sp>
      <p:sp>
        <p:nvSpPr>
          <p:cNvPr id="848" name="2 intrinsically different worlds views…"/>
          <p:cNvSpPr txBox="1">
            <a:spLocks noGrp="1"/>
          </p:cNvSpPr>
          <p:nvPr>
            <p:ph idx="1"/>
          </p:nvPr>
        </p:nvSpPr>
        <p:spPr>
          <a:xfrm>
            <a:off x="833415" y="836575"/>
            <a:ext cx="10327008" cy="2111143"/>
          </a:xfrm>
        </p:spPr>
        <p:txBody>
          <a:bodyPr/>
          <a:lstStyle/>
          <a:p>
            <a:r>
              <a:rPr lang="en-US" dirty="0"/>
              <a:t>2 intrinsically different worlds views</a:t>
            </a:r>
          </a:p>
          <a:p>
            <a:pPr lvl="1"/>
            <a:r>
              <a:rPr lang="en-US" dirty="0"/>
              <a:t> What you see is what you get (WYSIWYG) - individual fairness</a:t>
            </a:r>
          </a:p>
          <a:p>
            <a:pPr lvl="1"/>
            <a:r>
              <a:rPr lang="en-US" dirty="0"/>
              <a:t> We are all equal (WAE) - group fairness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182" lvl="1" indent="0">
              <a:buNone/>
            </a:pPr>
            <a:endParaRPr lang="en-US" dirty="0"/>
          </a:p>
          <a:p>
            <a:r>
              <a:rPr lang="en-US" b="1" dirty="0">
                <a:solidFill>
                  <a:schemeClr val="accent1">
                    <a:hueOff val="47394"/>
                    <a:satOff val="-25753"/>
                    <a:lumOff val="-7544"/>
                  </a:schemeClr>
                </a:solidFill>
                <a:sym typeface="Helvetica"/>
              </a:rPr>
              <a:t>Goal</a:t>
            </a:r>
            <a:r>
              <a:rPr lang="en-US" dirty="0"/>
              <a:t>: tease out the difference between </a:t>
            </a:r>
            <a:r>
              <a:rPr lang="en-US" dirty="0">
                <a:solidFill>
                  <a:schemeClr val="accent1">
                    <a:hueOff val="47394"/>
                    <a:satOff val="-25753"/>
                    <a:lumOff val="-7544"/>
                  </a:schemeClr>
                </a:solidFill>
                <a:sym typeface="Helvetica"/>
              </a:rPr>
              <a:t>beliefs</a:t>
            </a:r>
            <a:r>
              <a:rPr lang="en-US" dirty="0"/>
              <a:t> about fairness and </a:t>
            </a:r>
            <a:r>
              <a:rPr lang="en-US" dirty="0">
                <a:solidFill>
                  <a:schemeClr val="accent1">
                    <a:hueOff val="47394"/>
                    <a:satOff val="-25753"/>
                    <a:lumOff val="-7544"/>
                  </a:schemeClr>
                </a:solidFill>
                <a:sym typeface="Helvetica"/>
              </a:rPr>
              <a:t>mechanisms</a:t>
            </a:r>
            <a:r>
              <a:rPr lang="en-US" i="1" dirty="0">
                <a:sym typeface="Helvetica"/>
              </a:rPr>
              <a:t> </a:t>
            </a:r>
            <a:r>
              <a:rPr lang="en-US" dirty="0"/>
              <a:t>that logically follow from those beliefs.</a:t>
            </a:r>
          </a:p>
          <a:p>
            <a:endParaRPr lang="en-US" dirty="0"/>
          </a:p>
        </p:txBody>
      </p:sp>
      <p:sp>
        <p:nvSpPr>
          <p:cNvPr id="849" name="Slide Number"/>
          <p:cNvSpPr txBox="1">
            <a:spLocks noGrp="1"/>
          </p:cNvSpPr>
          <p:nvPr>
            <p:ph type="sldNum" sz="quarter" idx="12"/>
          </p:nvPr>
        </p:nvSpPr>
        <p:spPr/>
        <p:txBody>
          <a:bodyPr/>
          <a:lstStyle/>
          <a:p>
            <a:fld id="{86CB4B4D-7CA3-9044-876B-883B54F8677D}" type="slidenum">
              <a:rPr lang="en-US" smtClean="0"/>
              <a:pPr/>
              <a:t>26</a:t>
            </a:fld>
            <a:endParaRPr lang="en-US"/>
          </a:p>
        </p:txBody>
      </p:sp>
      <p:sp>
        <p:nvSpPr>
          <p:cNvPr id="850" name="Goal: tease out the difference between beliefs about fairness and mechanisms that logically follow from those beliefs."/>
          <p:cNvSpPr txBox="1"/>
          <p:nvPr/>
        </p:nvSpPr>
        <p:spPr>
          <a:xfrm>
            <a:off x="62932" y="1451320"/>
            <a:ext cx="72200" cy="407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100">
                <a:latin typeface="Helvetica Light"/>
                <a:ea typeface="Helvetica Light"/>
                <a:cs typeface="Helvetica Light"/>
                <a:sym typeface="Helvetica Light"/>
              </a:defRPr>
            </a:pPr>
            <a:endParaRPr sz="2180" dirty="0"/>
          </a:p>
        </p:txBody>
      </p:sp>
      <p:graphicFrame>
        <p:nvGraphicFramePr>
          <p:cNvPr id="852" name="Table"/>
          <p:cNvGraphicFramePr/>
          <p:nvPr>
            <p:extLst>
              <p:ext uri="{D42A27DB-BD31-4B8C-83A1-F6EECF244321}">
                <p14:modId xmlns:p14="http://schemas.microsoft.com/office/powerpoint/2010/main" val="3018702136"/>
              </p:ext>
            </p:extLst>
          </p:nvPr>
        </p:nvGraphicFramePr>
        <p:xfrm>
          <a:off x="2224105" y="2254991"/>
          <a:ext cx="7743789" cy="2926610"/>
        </p:xfrm>
        <a:graphic>
          <a:graphicData uri="http://schemas.openxmlformats.org/drawingml/2006/table">
            <a:tbl>
              <a:tblPr firstRow="1"/>
              <a:tblGrid>
                <a:gridCol w="2610890">
                  <a:extLst>
                    <a:ext uri="{9D8B030D-6E8A-4147-A177-3AD203B41FA5}">
                      <a16:colId xmlns:a16="http://schemas.microsoft.com/office/drawing/2014/main" val="20000"/>
                    </a:ext>
                  </a:extLst>
                </a:gridCol>
                <a:gridCol w="2706178">
                  <a:extLst>
                    <a:ext uri="{9D8B030D-6E8A-4147-A177-3AD203B41FA5}">
                      <a16:colId xmlns:a16="http://schemas.microsoft.com/office/drawing/2014/main" val="20001"/>
                    </a:ext>
                  </a:extLst>
                </a:gridCol>
                <a:gridCol w="2426721">
                  <a:extLst>
                    <a:ext uri="{9D8B030D-6E8A-4147-A177-3AD203B41FA5}">
                      <a16:colId xmlns:a16="http://schemas.microsoft.com/office/drawing/2014/main" val="20002"/>
                    </a:ext>
                  </a:extLst>
                </a:gridCol>
              </a:tblGrid>
              <a:tr h="575467">
                <a:tc>
                  <a:txBody>
                    <a:bodyPr/>
                    <a:lstStyle/>
                    <a:p>
                      <a:pPr defTabSz="914400">
                        <a:defRPr b="0">
                          <a:solidFill>
                            <a:srgbClr val="000000"/>
                          </a:solidFill>
                        </a:defRPr>
                      </a:pPr>
                      <a:r>
                        <a:rPr sz="1800" b="1">
                          <a:solidFill>
                            <a:srgbClr val="FFFFFF"/>
                          </a:solidFill>
                        </a:rPr>
                        <a:t>Construct Space (CS)</a:t>
                      </a:r>
                    </a:p>
                  </a:txBody>
                  <a:tcPr marL="35719" marR="35719" marT="35719" marB="35719" anchor="ctr" horzOverflow="overflow">
                    <a:blipFill rotWithShape="1">
                      <a:blip r:embed="rId3"/>
                      <a:srcRect/>
                      <a:tile tx="0" ty="0" sx="100000" sy="100000" flip="none" algn="tl"/>
                    </a:blipFill>
                  </a:tcPr>
                </a:tc>
                <a:tc>
                  <a:txBody>
                    <a:bodyPr/>
                    <a:lstStyle/>
                    <a:p>
                      <a:pPr defTabSz="914400">
                        <a:defRPr b="0">
                          <a:solidFill>
                            <a:srgbClr val="000000"/>
                          </a:solidFill>
                        </a:defRPr>
                      </a:pPr>
                      <a:r>
                        <a:rPr sz="1800" b="1">
                          <a:solidFill>
                            <a:srgbClr val="FFFFFF"/>
                          </a:solidFill>
                        </a:rPr>
                        <a:t>Observed Space (OS)</a:t>
                      </a:r>
                    </a:p>
                  </a:txBody>
                  <a:tcPr marL="35719" marR="35719" marT="35719" marB="35719" anchor="ctr" horzOverflow="overflow">
                    <a:blipFill rotWithShape="1">
                      <a:blip r:embed="rId3"/>
                      <a:srcRect/>
                      <a:tile tx="0" ty="0" sx="100000" sy="100000" flip="none" algn="tl"/>
                    </a:blipFill>
                  </a:tcPr>
                </a:tc>
                <a:tc>
                  <a:txBody>
                    <a:bodyPr/>
                    <a:lstStyle/>
                    <a:p>
                      <a:pPr defTabSz="914400">
                        <a:defRPr b="0">
                          <a:solidFill>
                            <a:srgbClr val="000000"/>
                          </a:solidFill>
                        </a:defRPr>
                      </a:pPr>
                      <a:r>
                        <a:rPr sz="1800" b="1">
                          <a:solidFill>
                            <a:srgbClr val="FFFFFF"/>
                          </a:solidFill>
                        </a:rPr>
                        <a:t>Decision Space (DS)</a:t>
                      </a:r>
                    </a:p>
                  </a:txBody>
                  <a:tcPr marL="35719" marR="35719" marT="35719" marB="35719" anchor="ctr" horzOverflow="overflow">
                    <a:blipFill rotWithShape="1">
                      <a:blip r:embed="rId3"/>
                      <a:srcRect/>
                      <a:tile tx="0" ty="0" sx="100000" sy="100000" flip="none" algn="tl"/>
                    </a:blipFill>
                  </a:tcPr>
                </a:tc>
                <a:extLst>
                  <a:ext uri="{0D108BD9-81ED-4DB2-BD59-A6C34878D82A}">
                    <a16:rowId xmlns:a16="http://schemas.microsoft.com/office/drawing/2014/main" val="10000"/>
                  </a:ext>
                </a:extLst>
              </a:tr>
              <a:tr h="575467">
                <a:tc>
                  <a:txBody>
                    <a:bodyPr/>
                    <a:lstStyle/>
                    <a:p>
                      <a:pPr defTabSz="914400"/>
                      <a:r>
                        <a:rPr sz="1800">
                          <a:sym typeface="Helvetica Light"/>
                        </a:rPr>
                        <a:t>intelligence</a:t>
                      </a:r>
                    </a:p>
                  </a:txBody>
                  <a:tcPr marL="35719" marR="35719" marT="35719" marB="35719" anchor="ctr" horzOverflow="overflow"/>
                </a:tc>
                <a:tc>
                  <a:txBody>
                    <a:bodyPr/>
                    <a:lstStyle/>
                    <a:p>
                      <a:pPr defTabSz="914400"/>
                      <a:r>
                        <a:rPr sz="1800">
                          <a:sym typeface="Helvetica Light"/>
                        </a:rPr>
                        <a:t>SAT score</a:t>
                      </a:r>
                    </a:p>
                  </a:txBody>
                  <a:tcPr marL="35719" marR="35719" marT="35719" marB="35719" anchor="ctr" horzOverflow="overflow"/>
                </a:tc>
                <a:tc rowSpan="2">
                  <a:txBody>
                    <a:bodyPr/>
                    <a:lstStyle/>
                    <a:p>
                      <a:pPr defTabSz="914400"/>
                      <a:r>
                        <a:rPr sz="1800">
                          <a:sym typeface="Helvetica Light"/>
                        </a:rPr>
                        <a:t>performance in college</a:t>
                      </a:r>
                    </a:p>
                  </a:txBody>
                  <a:tcPr marL="35719" marR="35719" marT="35719" marB="35719" anchor="ctr" horzOverflow="overflow"/>
                </a:tc>
                <a:extLst>
                  <a:ext uri="{0D108BD9-81ED-4DB2-BD59-A6C34878D82A}">
                    <a16:rowId xmlns:a16="http://schemas.microsoft.com/office/drawing/2014/main" val="10001"/>
                  </a:ext>
                </a:extLst>
              </a:tr>
              <a:tr h="575467">
                <a:tc>
                  <a:txBody>
                    <a:bodyPr/>
                    <a:lstStyle/>
                    <a:p>
                      <a:pPr defTabSz="914400"/>
                      <a:r>
                        <a:rPr sz="1800">
                          <a:sym typeface="Helvetica Light"/>
                        </a:rPr>
                        <a:t>grit</a:t>
                      </a:r>
                    </a:p>
                  </a:txBody>
                  <a:tcPr marL="35719" marR="35719" marT="35719" marB="35719" anchor="ctr" horzOverflow="overflow"/>
                </a:tc>
                <a:tc>
                  <a:txBody>
                    <a:bodyPr/>
                    <a:lstStyle/>
                    <a:p>
                      <a:pPr defTabSz="914400"/>
                      <a:r>
                        <a:rPr sz="1800" dirty="0">
                          <a:sym typeface="Helvetica Light"/>
                        </a:rPr>
                        <a:t>high-school GPA</a:t>
                      </a:r>
                    </a:p>
                  </a:txBody>
                  <a:tcPr marL="35719" marR="35719" marT="35719" marB="35719" anchor="ctr" horzOverflow="overflow"/>
                </a:tc>
                <a:tc vMerge="1">
                  <a:txBody>
                    <a:bodyPr/>
                    <a:lstStyle/>
                    <a:p>
                      <a:endParaRPr lang="en-US"/>
                    </a:p>
                  </a:txBody>
                  <a:tcPr/>
                </a:tc>
                <a:extLst>
                  <a:ext uri="{0D108BD9-81ED-4DB2-BD59-A6C34878D82A}">
                    <a16:rowId xmlns:a16="http://schemas.microsoft.com/office/drawing/2014/main" val="10002"/>
                  </a:ext>
                </a:extLst>
              </a:tr>
              <a:tr h="624742">
                <a:tc>
                  <a:txBody>
                    <a:bodyPr/>
                    <a:lstStyle/>
                    <a:p>
                      <a:pPr defTabSz="914400"/>
                      <a:r>
                        <a:rPr sz="1800">
                          <a:sym typeface="Helvetica Light"/>
                        </a:rPr>
                        <a:t>propensity to commit crime</a:t>
                      </a:r>
                    </a:p>
                  </a:txBody>
                  <a:tcPr marL="35719" marR="35719" marT="35719" marB="35719" anchor="ctr" horzOverflow="overflow"/>
                </a:tc>
                <a:tc>
                  <a:txBody>
                    <a:bodyPr/>
                    <a:lstStyle/>
                    <a:p>
                      <a:pPr defTabSz="914400"/>
                      <a:r>
                        <a:rPr sz="1800">
                          <a:sym typeface="Helvetica Light"/>
                        </a:rPr>
                        <a:t>family history</a:t>
                      </a:r>
                    </a:p>
                  </a:txBody>
                  <a:tcPr marL="35719" marR="35719" marT="35719" marB="35719" anchor="ctr" horzOverflow="overflow"/>
                </a:tc>
                <a:tc rowSpan="2">
                  <a:txBody>
                    <a:bodyPr/>
                    <a:lstStyle/>
                    <a:p>
                      <a:pPr defTabSz="914400"/>
                      <a:r>
                        <a:rPr sz="1800" dirty="0">
                          <a:sym typeface="Helvetica Light"/>
                        </a:rPr>
                        <a:t>recidivism</a:t>
                      </a:r>
                    </a:p>
                  </a:txBody>
                  <a:tcPr marL="35719" marR="35719" marT="35719" marB="35719" anchor="ctr" horzOverflow="overflow"/>
                </a:tc>
                <a:extLst>
                  <a:ext uri="{0D108BD9-81ED-4DB2-BD59-A6C34878D82A}">
                    <a16:rowId xmlns:a16="http://schemas.microsoft.com/office/drawing/2014/main" val="10003"/>
                  </a:ext>
                </a:extLst>
              </a:tr>
              <a:tr h="575467">
                <a:tc>
                  <a:txBody>
                    <a:bodyPr/>
                    <a:lstStyle/>
                    <a:p>
                      <a:pPr defTabSz="914400"/>
                      <a:r>
                        <a:rPr sz="1800">
                          <a:sym typeface="Helvetica Light"/>
                        </a:rPr>
                        <a:t>risk-averseness</a:t>
                      </a:r>
                    </a:p>
                  </a:txBody>
                  <a:tcPr marL="35719" marR="35719" marT="35719" marB="35719" anchor="ctr" horzOverflow="overflow"/>
                </a:tc>
                <a:tc>
                  <a:txBody>
                    <a:bodyPr/>
                    <a:lstStyle/>
                    <a:p>
                      <a:pPr defTabSz="914400"/>
                      <a:r>
                        <a:rPr sz="1800" dirty="0">
                          <a:sym typeface="Helvetica Light"/>
                        </a:rPr>
                        <a:t>age</a:t>
                      </a:r>
                    </a:p>
                  </a:txBody>
                  <a:tcPr marL="35719" marR="35719" marT="35719" marB="35719" anchor="ctr" horzOverflow="overflow"/>
                </a:tc>
                <a:tc vMerge="1">
                  <a:txBody>
                    <a:bodyPr/>
                    <a:lstStyle/>
                    <a:p>
                      <a:endParaRPr 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0175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Racially identifying name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Racially identifying names</a:t>
            </a:r>
          </a:p>
        </p:txBody>
      </p:sp>
      <p:sp>
        <p:nvSpPr>
          <p:cNvPr id="1211" name="Slide Number"/>
          <p:cNvSpPr txBox="1">
            <a:spLocks noGrp="1"/>
          </p:cNvSpPr>
          <p:nvPr>
            <p:ph type="sldNum" sz="quarter" idx="12"/>
          </p:nvPr>
        </p:nvSpPr>
        <p:spPr/>
        <p:txBody>
          <a:bodyPr/>
          <a:lstStyle/>
          <a:p>
            <a:fld id="{86CB4B4D-7CA3-9044-876B-883B54F8677D}" type="slidenum">
              <a:rPr lang="en-US" smtClean="0"/>
              <a:pPr/>
              <a:t>27</a:t>
            </a:fld>
            <a:endParaRPr lang="en-US"/>
          </a:p>
        </p:txBody>
      </p:sp>
      <p:sp>
        <p:nvSpPr>
          <p:cNvPr id="1212" name="racially identifying names trigger ads suggestive of a criminal record"/>
          <p:cNvSpPr txBox="1"/>
          <p:nvPr/>
        </p:nvSpPr>
        <p:spPr>
          <a:xfrm>
            <a:off x="1581844" y="5299090"/>
            <a:ext cx="9028314"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indent="317500" algn="l">
              <a:spcBef>
                <a:spcPts val="2400"/>
              </a:spcBef>
              <a:defRPr sz="2700" b="1">
                <a:solidFill>
                  <a:schemeClr val="accent5"/>
                </a:solidFill>
              </a:defRPr>
            </a:lvl1pPr>
          </a:lstStyle>
          <a:p>
            <a:r>
              <a:rPr sz="1898"/>
              <a:t>racially identifying names trigger ads suggestive of a criminal record</a:t>
            </a:r>
          </a:p>
        </p:txBody>
      </p:sp>
      <p:pic>
        <p:nvPicPr>
          <p:cNvPr id="1213" name="Image" descr="Image"/>
          <p:cNvPicPr>
            <a:picLocks noChangeAspect="1"/>
          </p:cNvPicPr>
          <p:nvPr/>
        </p:nvPicPr>
        <p:blipFill>
          <a:blip r:embed="rId2">
            <a:extLst/>
          </a:blip>
          <a:stretch>
            <a:fillRect/>
          </a:stretch>
        </p:blipFill>
        <p:spPr>
          <a:xfrm>
            <a:off x="1529682" y="1257606"/>
            <a:ext cx="1917461" cy="1506576"/>
          </a:xfrm>
          <a:prstGeom prst="rect">
            <a:avLst/>
          </a:prstGeom>
          <a:ln w="12700">
            <a:miter lim="400000"/>
          </a:ln>
        </p:spPr>
      </p:pic>
      <p:sp>
        <p:nvSpPr>
          <p:cNvPr id="1214" name="[Latanya Sweeney; CACM 2013]"/>
          <p:cNvSpPr txBox="1"/>
          <p:nvPr/>
        </p:nvSpPr>
        <p:spPr>
          <a:xfrm>
            <a:off x="4461720" y="798527"/>
            <a:ext cx="2836097"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400">
                <a:solidFill>
                  <a:schemeClr val="accent1">
                    <a:hueOff val="47394"/>
                    <a:satOff val="-25753"/>
                    <a:lumOff val="-7544"/>
                  </a:schemeClr>
                </a:solidFill>
              </a:defRPr>
            </a:pPr>
            <a:r>
              <a:rPr sz="1687"/>
              <a:t>[Latanya Sweeney; </a:t>
            </a:r>
            <a:r>
              <a:rPr sz="1687" i="1"/>
              <a:t>CACM 2013</a:t>
            </a:r>
            <a:r>
              <a:rPr sz="1687"/>
              <a:t>]</a:t>
            </a:r>
          </a:p>
        </p:txBody>
      </p:sp>
      <p:sp>
        <p:nvSpPr>
          <p:cNvPr id="1215" name="https://www.technologyreview.com/s/510646/racism-is-poisoning-online-ad-delivery-says-harvard-professor/"/>
          <p:cNvSpPr txBox="1"/>
          <p:nvPr/>
        </p:nvSpPr>
        <p:spPr>
          <a:xfrm>
            <a:off x="1949738" y="5735962"/>
            <a:ext cx="8102924"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a:solidFill>
                  <a:schemeClr val="accent1">
                    <a:hueOff val="47394"/>
                    <a:satOff val="-25753"/>
                    <a:lumOff val="-7544"/>
                  </a:schemeClr>
                </a:solidFill>
              </a:defRPr>
            </a:lvl1pPr>
          </a:lstStyle>
          <a:p>
            <a:r>
              <a:rPr sz="1406"/>
              <a:t>https://www.technologyreview.com/s/510646/racism-is-poisoning-online-ad-delivery-says-harvard-professor/</a:t>
            </a:r>
          </a:p>
        </p:txBody>
      </p:sp>
      <p:pic>
        <p:nvPicPr>
          <p:cNvPr id="1216" name="Screen Shot 2018-11-11 at 8.04.05 PM.png" descr="Screen Shot 2018-11-11 at 8.04.05 PM.png"/>
          <p:cNvPicPr>
            <a:picLocks noChangeAspect="1"/>
          </p:cNvPicPr>
          <p:nvPr/>
        </p:nvPicPr>
        <p:blipFill>
          <a:blip r:embed="rId3">
            <a:extLst/>
          </a:blip>
          <a:stretch>
            <a:fillRect/>
          </a:stretch>
        </p:blipFill>
        <p:spPr>
          <a:xfrm>
            <a:off x="3404536" y="1191668"/>
            <a:ext cx="4298465" cy="2708191"/>
          </a:xfrm>
          <a:prstGeom prst="rect">
            <a:avLst/>
          </a:prstGeom>
          <a:ln w="12700">
            <a:miter lim="400000"/>
          </a:ln>
        </p:spPr>
      </p:pic>
      <p:pic>
        <p:nvPicPr>
          <p:cNvPr id="1217" name="Screen Shot 2018-11-11 at 8.04.12 PM.png" descr="Screen Shot 2018-11-11 at 8.04.12 PM.png"/>
          <p:cNvPicPr>
            <a:picLocks noChangeAspect="1"/>
          </p:cNvPicPr>
          <p:nvPr/>
        </p:nvPicPr>
        <p:blipFill>
          <a:blip r:embed="rId4">
            <a:extLst/>
          </a:blip>
          <a:stretch>
            <a:fillRect/>
          </a:stretch>
        </p:blipFill>
        <p:spPr>
          <a:xfrm>
            <a:off x="6046348" y="1777703"/>
            <a:ext cx="4419932" cy="2876797"/>
          </a:xfrm>
          <a:prstGeom prst="rect">
            <a:avLst/>
          </a:prstGeom>
          <a:ln w="12700">
            <a:miter lim="400000"/>
          </a:ln>
        </p:spPr>
      </p:pic>
      <p:pic>
        <p:nvPicPr>
          <p:cNvPr id="1218" name="Screen Shot 2017-06-06 at 7.54.35 AM.png" descr="Screen Shot 2017-06-06 at 7.54.35 AM.png"/>
          <p:cNvPicPr>
            <a:picLocks noChangeAspect="1"/>
          </p:cNvPicPr>
          <p:nvPr/>
        </p:nvPicPr>
        <p:blipFill>
          <a:blip r:embed="rId5">
            <a:extLst/>
          </a:blip>
          <a:stretch>
            <a:fillRect/>
          </a:stretch>
        </p:blipFill>
        <p:spPr>
          <a:xfrm>
            <a:off x="2251770" y="3224906"/>
            <a:ext cx="5018484" cy="1821657"/>
          </a:xfrm>
          <a:prstGeom prst="rect">
            <a:avLst/>
          </a:prstGeom>
          <a:ln w="12700">
            <a:miter lim="400000"/>
          </a:ln>
        </p:spPr>
      </p:pic>
    </p:spTree>
    <p:extLst>
      <p:ext uri="{BB962C8B-B14F-4D97-AF65-F5344CB8AC3E}">
        <p14:creationId xmlns:p14="http://schemas.microsoft.com/office/powerpoint/2010/main" val="3005550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3" name="Group"/>
          <p:cNvGrpSpPr/>
          <p:nvPr/>
        </p:nvGrpSpPr>
        <p:grpSpPr>
          <a:xfrm>
            <a:off x="936049" y="3993438"/>
            <a:ext cx="5115334" cy="2213398"/>
            <a:chOff x="0" y="0"/>
            <a:chExt cx="8369890" cy="3004907"/>
          </a:xfrm>
        </p:grpSpPr>
        <p:pic>
          <p:nvPicPr>
            <p:cNvPr id="1221" name="Screen Shot 2018-11-11 at 8.15.48 PM.png" descr="Screen Shot 2018-11-11 at 8.15.48 PM.png"/>
            <p:cNvPicPr>
              <a:picLocks noChangeAspect="1"/>
            </p:cNvPicPr>
            <p:nvPr/>
          </p:nvPicPr>
          <p:blipFill>
            <a:blip r:embed="rId2">
              <a:extLst/>
            </a:blip>
            <a:stretch>
              <a:fillRect/>
            </a:stretch>
          </p:blipFill>
          <p:spPr>
            <a:xfrm>
              <a:off x="0" y="0"/>
              <a:ext cx="8369890" cy="3004907"/>
            </a:xfrm>
            <a:prstGeom prst="rect">
              <a:avLst/>
            </a:prstGeom>
            <a:ln w="12700" cap="flat">
              <a:noFill/>
              <a:miter lim="400000"/>
            </a:ln>
            <a:effectLst/>
          </p:spPr>
        </p:pic>
        <p:sp>
          <p:nvSpPr>
            <p:cNvPr id="1222" name="latanya"/>
            <p:cNvSpPr txBox="1"/>
            <p:nvPr/>
          </p:nvSpPr>
          <p:spPr>
            <a:xfrm>
              <a:off x="2115002" y="634079"/>
              <a:ext cx="801862"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b="1">
                  <a:solidFill>
                    <a:schemeClr val="accent1">
                      <a:hueOff val="47394"/>
                      <a:satOff val="-25753"/>
                      <a:lumOff val="-7544"/>
                    </a:schemeClr>
                  </a:solidFill>
                </a:defRPr>
              </a:lvl1pPr>
            </a:lstStyle>
            <a:p>
              <a:r>
                <a:rPr sz="1266"/>
                <a:t>latanya</a:t>
              </a:r>
            </a:p>
          </p:txBody>
        </p:sp>
      </p:grpSp>
      <p:sp>
        <p:nvSpPr>
          <p:cNvPr id="1230" name="Observa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Observations</a:t>
            </a:r>
          </a:p>
        </p:txBody>
      </p:sp>
      <p:sp>
        <p:nvSpPr>
          <p:cNvPr id="1224" name="Ads suggestive of a criminal record, linking to Instant Checkmate, appear on google.com and reuters.com in response to searches for “Latanya Sweeney”, “Latanya Farrell”and “Latanya Lockett”*…"/>
          <p:cNvSpPr txBox="1">
            <a:spLocks noGrp="1"/>
          </p:cNvSpPr>
          <p:nvPr>
            <p:ph idx="1"/>
          </p:nvPr>
        </p:nvSpPr>
        <p:spPr/>
        <p:txBody>
          <a:bodyPr/>
          <a:lstStyle/>
          <a:p>
            <a:r>
              <a:rPr lang="en-US" dirty="0"/>
              <a:t>Ads suggestive of a criminal record, linking to Instant Checkmate, appear on </a:t>
            </a:r>
            <a:r>
              <a:rPr lang="en-US" dirty="0">
                <a:hlinkClick r:id="rId3"/>
              </a:rPr>
              <a:t>google.com</a:t>
            </a:r>
            <a:r>
              <a:rPr lang="en-US" dirty="0"/>
              <a:t> and </a:t>
            </a:r>
            <a:r>
              <a:rPr lang="en-US" dirty="0">
                <a:hlinkClick r:id="rId4"/>
              </a:rPr>
              <a:t>reuters.com</a:t>
            </a:r>
            <a:r>
              <a:rPr lang="en-US" dirty="0"/>
              <a:t> in response to searches for “Latanya Sweeney”, “Latanya </a:t>
            </a:r>
            <a:r>
              <a:rPr lang="en-US" dirty="0" err="1"/>
              <a:t>Farrell”and</a:t>
            </a:r>
            <a:r>
              <a:rPr lang="en-US" dirty="0"/>
              <a:t> “Latanya Lockett”</a:t>
            </a:r>
            <a:r>
              <a:rPr lang="en-US" dirty="0">
                <a:sym typeface="Helvetica"/>
              </a:rPr>
              <a:t>*</a:t>
            </a:r>
          </a:p>
          <a:p>
            <a:r>
              <a:rPr lang="en-US" dirty="0"/>
              <a:t>No Instant Checkmate ads when searching for “Kristen Haring”, “Kristen Sparrow”</a:t>
            </a:r>
            <a:r>
              <a:rPr lang="en-US" dirty="0">
                <a:sym typeface="Helvetica"/>
              </a:rPr>
              <a:t>*</a:t>
            </a:r>
            <a:r>
              <a:rPr lang="en-US" dirty="0"/>
              <a:t> and “Kristen Lindquist”</a:t>
            </a:r>
            <a:r>
              <a:rPr lang="en-US" dirty="0">
                <a:sym typeface="Helvetica"/>
              </a:rPr>
              <a:t>*</a:t>
            </a:r>
          </a:p>
          <a:p>
            <a:r>
              <a:rPr lang="en-US" dirty="0">
                <a:sym typeface="Helvetica"/>
              </a:rPr>
              <a:t>* </a:t>
            </a:r>
            <a:r>
              <a:rPr lang="en-US" dirty="0"/>
              <a:t>next to a name associated with an actual arrest record</a:t>
            </a:r>
          </a:p>
        </p:txBody>
      </p:sp>
      <p:sp>
        <p:nvSpPr>
          <p:cNvPr id="1225" name="Slide Number"/>
          <p:cNvSpPr txBox="1">
            <a:spLocks noGrp="1"/>
          </p:cNvSpPr>
          <p:nvPr>
            <p:ph type="sldNum" sz="quarter" idx="12"/>
          </p:nvPr>
        </p:nvSpPr>
        <p:spPr/>
        <p:txBody>
          <a:bodyPr/>
          <a:lstStyle/>
          <a:p>
            <a:fld id="{86CB4B4D-7CA3-9044-876B-883B54F8677D}" type="slidenum">
              <a:rPr lang="en-US" smtClean="0"/>
              <a:pPr/>
              <a:t>28</a:t>
            </a:fld>
            <a:endParaRPr lang="en-US"/>
          </a:p>
        </p:txBody>
      </p:sp>
      <p:sp>
        <p:nvSpPr>
          <p:cNvPr id="1226" name="[Latanya Sweeney; CACM 2013]"/>
          <p:cNvSpPr txBox="1"/>
          <p:nvPr/>
        </p:nvSpPr>
        <p:spPr>
          <a:xfrm>
            <a:off x="4461720" y="798527"/>
            <a:ext cx="2836097"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400">
                <a:solidFill>
                  <a:schemeClr val="accent1">
                    <a:hueOff val="47394"/>
                    <a:satOff val="-25753"/>
                    <a:lumOff val="-7544"/>
                  </a:schemeClr>
                </a:solidFill>
              </a:defRPr>
            </a:pPr>
            <a:r>
              <a:rPr sz="1687"/>
              <a:t>[Latanya Sweeney; </a:t>
            </a:r>
            <a:r>
              <a:rPr sz="1687" i="1"/>
              <a:t>CACM 2013</a:t>
            </a:r>
            <a:r>
              <a:rPr sz="1687"/>
              <a:t>]</a:t>
            </a:r>
          </a:p>
        </p:txBody>
      </p:sp>
      <p:grpSp>
        <p:nvGrpSpPr>
          <p:cNvPr id="1229" name="Group"/>
          <p:cNvGrpSpPr/>
          <p:nvPr/>
        </p:nvGrpSpPr>
        <p:grpSpPr>
          <a:xfrm>
            <a:off x="6323405" y="3993438"/>
            <a:ext cx="5369831" cy="2213398"/>
            <a:chOff x="917532" y="0"/>
            <a:chExt cx="7184841" cy="2576520"/>
          </a:xfrm>
        </p:grpSpPr>
        <p:pic>
          <p:nvPicPr>
            <p:cNvPr id="1227" name="Screen Shot 2018-11-11 at 8.16.04 PM.png" descr="Screen Shot 2018-11-11 at 8.16.04 PM.png"/>
            <p:cNvPicPr>
              <a:picLocks noChangeAspect="1"/>
            </p:cNvPicPr>
            <p:nvPr/>
          </p:nvPicPr>
          <p:blipFill>
            <a:blip r:embed="rId5">
              <a:extLst/>
            </a:blip>
            <a:stretch>
              <a:fillRect/>
            </a:stretch>
          </p:blipFill>
          <p:spPr>
            <a:xfrm>
              <a:off x="917532" y="0"/>
              <a:ext cx="7184841" cy="2576520"/>
            </a:xfrm>
            <a:prstGeom prst="rect">
              <a:avLst/>
            </a:prstGeom>
            <a:ln w="12700" cap="flat">
              <a:noFill/>
              <a:miter lim="400000"/>
            </a:ln>
            <a:effectLst/>
          </p:spPr>
        </p:pic>
        <p:sp>
          <p:nvSpPr>
            <p:cNvPr id="1228" name="kristen"/>
            <p:cNvSpPr txBox="1"/>
            <p:nvPr/>
          </p:nvSpPr>
          <p:spPr>
            <a:xfrm>
              <a:off x="1891950" y="753471"/>
              <a:ext cx="758363"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b="1">
                  <a:solidFill>
                    <a:schemeClr val="accent1">
                      <a:hueOff val="47394"/>
                      <a:satOff val="-25753"/>
                      <a:lumOff val="-7544"/>
                    </a:schemeClr>
                  </a:solidFill>
                </a:defRPr>
              </a:lvl1pPr>
            </a:lstStyle>
            <a:p>
              <a:r>
                <a:rPr sz="1266"/>
                <a:t>kristen</a:t>
              </a:r>
            </a:p>
          </p:txBody>
        </p:sp>
      </p:grpSp>
    </p:spTree>
    <p:extLst>
      <p:ext uri="{BB962C8B-B14F-4D97-AF65-F5344CB8AC3E}">
        <p14:creationId xmlns:p14="http://schemas.microsoft.com/office/powerpoint/2010/main" val="278647967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animBg="1" advAuto="0"/>
      <p:bldP spid="122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Why is this happening?"/>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Why is this happening?</a:t>
            </a:r>
          </a:p>
        </p:txBody>
      </p:sp>
      <p:sp>
        <p:nvSpPr>
          <p:cNvPr id="1232" name="Possible explanations (from Latanya Sweeney):…"/>
          <p:cNvSpPr txBox="1">
            <a:spLocks noGrp="1"/>
          </p:cNvSpPr>
          <p:nvPr>
            <p:ph idx="1"/>
          </p:nvPr>
        </p:nvSpPr>
        <p:spPr/>
        <p:txBody>
          <a:bodyPr/>
          <a:lstStyle/>
          <a:p>
            <a:r>
              <a:rPr lang="en-US" dirty="0"/>
              <a:t>Possible explanations (from Latanya Sweeney):</a:t>
            </a:r>
          </a:p>
          <a:p>
            <a:pPr lvl="1"/>
            <a:r>
              <a:rPr lang="en-US" sz="2800" dirty="0"/>
              <a:t>Does Instant Checkmate serve ads specifically for black-identifying names?</a:t>
            </a:r>
          </a:p>
          <a:p>
            <a:pPr lvl="1"/>
            <a:r>
              <a:rPr lang="en-US" sz="2800" dirty="0"/>
              <a:t>Is Google’s </a:t>
            </a:r>
            <a:r>
              <a:rPr lang="en-US" sz="2800" dirty="0" err="1"/>
              <a:t>Adsense</a:t>
            </a:r>
            <a:r>
              <a:rPr lang="en-US" sz="2800" dirty="0"/>
              <a:t> explicitly biased in this way?</a:t>
            </a:r>
          </a:p>
          <a:p>
            <a:pPr lvl="1"/>
            <a:r>
              <a:rPr lang="en-US" sz="2800" dirty="0"/>
              <a:t>Does Google’s </a:t>
            </a:r>
            <a:r>
              <a:rPr lang="en-US" sz="2800" dirty="0" err="1"/>
              <a:t>Adsense</a:t>
            </a:r>
            <a:r>
              <a:rPr lang="en-US" sz="2800" dirty="0"/>
              <a:t> learn racial bias based on click-through rates?</a:t>
            </a:r>
          </a:p>
        </p:txBody>
      </p:sp>
      <p:sp>
        <p:nvSpPr>
          <p:cNvPr id="1233" name="Slide Number"/>
          <p:cNvSpPr txBox="1">
            <a:spLocks noGrp="1"/>
          </p:cNvSpPr>
          <p:nvPr>
            <p:ph type="sldNum" sz="quarter" idx="12"/>
          </p:nvPr>
        </p:nvSpPr>
        <p:spPr/>
        <p:txBody>
          <a:bodyPr/>
          <a:lstStyle/>
          <a:p>
            <a:fld id="{86CB4B4D-7CA3-9044-876B-883B54F8677D}" type="slidenum">
              <a:rPr lang="en-US" smtClean="0"/>
              <a:pPr/>
              <a:t>29</a:t>
            </a:fld>
            <a:endParaRPr lang="en-US"/>
          </a:p>
        </p:txBody>
      </p:sp>
      <p:sp>
        <p:nvSpPr>
          <p:cNvPr id="1234" name="[Latanya Sweeney; CACM 2013]"/>
          <p:cNvSpPr txBox="1"/>
          <p:nvPr/>
        </p:nvSpPr>
        <p:spPr>
          <a:xfrm>
            <a:off x="4461720" y="798527"/>
            <a:ext cx="2836097"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400">
                <a:solidFill>
                  <a:schemeClr val="accent1">
                    <a:hueOff val="47394"/>
                    <a:satOff val="-25753"/>
                    <a:lumOff val="-7544"/>
                  </a:schemeClr>
                </a:solidFill>
              </a:defRPr>
            </a:pPr>
            <a:r>
              <a:rPr sz="1687"/>
              <a:t>[Latanya Sweeney; </a:t>
            </a:r>
            <a:r>
              <a:rPr sz="1687" i="1"/>
              <a:t>CACM 2013</a:t>
            </a:r>
            <a:r>
              <a:rPr sz="1687"/>
              <a:t>]</a:t>
            </a:r>
          </a:p>
        </p:txBody>
      </p:sp>
      <p:sp>
        <p:nvSpPr>
          <p:cNvPr id="1235" name="How do we know which explanation is right?…"/>
          <p:cNvSpPr txBox="1"/>
          <p:nvPr/>
        </p:nvSpPr>
        <p:spPr>
          <a:xfrm>
            <a:off x="936859" y="4087092"/>
            <a:ext cx="7897472" cy="1977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indent="223234">
              <a:spcBef>
                <a:spcPts val="1687"/>
              </a:spcBef>
              <a:defRPr sz="3000" b="1">
                <a:solidFill>
                  <a:schemeClr val="accent1">
                    <a:hueOff val="47394"/>
                    <a:satOff val="-25753"/>
                    <a:lumOff val="-7544"/>
                  </a:schemeClr>
                </a:solidFill>
              </a:defRPr>
            </a:pPr>
            <a:r>
              <a:rPr sz="2400" dirty="0">
                <a:solidFill>
                  <a:schemeClr val="tx1">
                    <a:lumMod val="75000"/>
                    <a:lumOff val="25000"/>
                  </a:schemeClr>
                </a:solidFill>
              </a:rPr>
              <a:t>How do we know which explanation is right? </a:t>
            </a:r>
          </a:p>
          <a:p>
            <a:pPr indent="223234">
              <a:spcBef>
                <a:spcPts val="1687"/>
              </a:spcBef>
              <a:defRPr sz="3000" b="1">
                <a:solidFill>
                  <a:schemeClr val="accent5"/>
                </a:solidFill>
              </a:defRPr>
            </a:pPr>
            <a:r>
              <a:rPr sz="2400" dirty="0">
                <a:solidFill>
                  <a:schemeClr val="tx1">
                    <a:lumMod val="75000"/>
                    <a:lumOff val="25000"/>
                  </a:schemeClr>
                </a:solidFill>
              </a:rPr>
              <a:t>We need transparency!</a:t>
            </a:r>
          </a:p>
        </p:txBody>
      </p:sp>
    </p:spTree>
    <p:extLst>
      <p:ext uri="{BB962C8B-B14F-4D97-AF65-F5344CB8AC3E}">
        <p14:creationId xmlns:p14="http://schemas.microsoft.com/office/powerpoint/2010/main" val="426467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1197402"/>
            <a:ext cx="10327008" cy="4989802"/>
          </a:xfrm>
        </p:spPr>
        <p:txBody>
          <a:bodyPr/>
          <a:lstStyle/>
          <a:p>
            <a:pPr marL="457200" indent="-457200">
              <a:lnSpc>
                <a:spcPct val="150000"/>
              </a:lnSpc>
              <a:spcBef>
                <a:spcPts val="600"/>
              </a:spcBef>
              <a:buFont typeface="Arial" charset="0"/>
              <a:buChar char="•"/>
            </a:pPr>
            <a:r>
              <a:rPr lang="en-US" dirty="0"/>
              <a:t>Ethical Data Science</a:t>
            </a:r>
          </a:p>
          <a:p>
            <a:pPr marL="457200" indent="-457200">
              <a:lnSpc>
                <a:spcPct val="150000"/>
              </a:lnSpc>
              <a:spcBef>
                <a:spcPts val="600"/>
              </a:spcBef>
              <a:buFont typeface="Arial" charset="0"/>
              <a:buChar char="•"/>
            </a:pPr>
            <a:r>
              <a:rPr lang="en-US" dirty="0"/>
              <a:t>Case Study: Bias in the COMPAS algorithm</a:t>
            </a:r>
          </a:p>
          <a:p>
            <a:pPr marL="457200" indent="-457200">
              <a:lnSpc>
                <a:spcPct val="150000"/>
              </a:lnSpc>
              <a:spcBef>
                <a:spcPts val="600"/>
              </a:spcBef>
              <a:buFont typeface="Arial" charset="0"/>
              <a:buChar char="•"/>
            </a:pPr>
            <a:r>
              <a:rPr lang="en-US" dirty="0"/>
              <a:t>Wrap-Up</a:t>
            </a:r>
          </a:p>
          <a:p>
            <a:pPr marL="457200" indent="-457200">
              <a:lnSpc>
                <a:spcPct val="150000"/>
              </a:lnSpc>
              <a:spcBef>
                <a:spcPts val="600"/>
              </a:spcBef>
              <a:buFont typeface="Arial" charset="0"/>
              <a:buChar char="•"/>
            </a:pPr>
            <a:endParaRPr lang="en-US" i="1"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a:lnSpc>
                <a:spcPct val="150000"/>
              </a:lnSpc>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431701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Codes of ethic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Codes of ethics</a:t>
            </a:r>
          </a:p>
        </p:txBody>
      </p:sp>
      <p:sp>
        <p:nvSpPr>
          <p:cNvPr id="5" name="Content Placeholder 4">
            <a:extLst>
              <a:ext uri="{FF2B5EF4-FFF2-40B4-BE49-F238E27FC236}">
                <a16:creationId xmlns:a16="http://schemas.microsoft.com/office/drawing/2014/main" id="{F64CD235-DF83-C247-9BFD-BB0C3ADEF4EC}"/>
              </a:ext>
            </a:extLst>
          </p:cNvPr>
          <p:cNvSpPr>
            <a:spLocks noGrp="1"/>
          </p:cNvSpPr>
          <p:nvPr>
            <p:ph idx="1"/>
          </p:nvPr>
        </p:nvSpPr>
        <p:spPr/>
        <p:txBody>
          <a:bodyPr/>
          <a:lstStyle/>
          <a:p>
            <a:endParaRPr lang="en-US" dirty="0"/>
          </a:p>
        </p:txBody>
      </p:sp>
      <p:sp>
        <p:nvSpPr>
          <p:cNvPr id="1598" name="Slide Number"/>
          <p:cNvSpPr txBox="1">
            <a:spLocks noGrp="1"/>
          </p:cNvSpPr>
          <p:nvPr>
            <p:ph type="sldNum" sz="quarter" idx="12"/>
          </p:nvPr>
        </p:nvSpPr>
        <p:spPr/>
        <p:txBody>
          <a:bodyPr/>
          <a:lstStyle/>
          <a:p>
            <a:fld id="{86CB4B4D-7CA3-9044-876B-883B54F8677D}" type="slidenum">
              <a:rPr lang="en-US" smtClean="0"/>
              <a:pPr/>
              <a:t>30</a:t>
            </a:fld>
            <a:endParaRPr lang="en-US"/>
          </a:p>
        </p:txBody>
      </p:sp>
      <p:pic>
        <p:nvPicPr>
          <p:cNvPr id="1599" name="Screen Shot 2018-11-15 at 5.53.59 PM.png" descr="Screen Shot 2018-11-15 at 5.53.59 PM.png"/>
          <p:cNvPicPr>
            <a:picLocks noChangeAspect="1"/>
          </p:cNvPicPr>
          <p:nvPr/>
        </p:nvPicPr>
        <p:blipFill>
          <a:blip r:embed="rId2">
            <a:extLst/>
          </a:blip>
          <a:stretch>
            <a:fillRect/>
          </a:stretch>
        </p:blipFill>
        <p:spPr>
          <a:xfrm>
            <a:off x="3164751" y="933152"/>
            <a:ext cx="6157177" cy="4972907"/>
          </a:xfrm>
          <a:prstGeom prst="rect">
            <a:avLst/>
          </a:prstGeom>
          <a:ln w="12700">
            <a:miter lim="400000"/>
          </a:ln>
        </p:spPr>
      </p:pic>
    </p:spTree>
    <p:extLst>
      <p:ext uri="{BB962C8B-B14F-4D97-AF65-F5344CB8AC3E}">
        <p14:creationId xmlns:p14="http://schemas.microsoft.com/office/powerpoint/2010/main" val="54639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 name="Codes of ethic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Codes of ethics</a:t>
            </a:r>
          </a:p>
        </p:txBody>
      </p:sp>
      <p:sp>
        <p:nvSpPr>
          <p:cNvPr id="5" name="Content Placeholder 4">
            <a:extLst>
              <a:ext uri="{FF2B5EF4-FFF2-40B4-BE49-F238E27FC236}">
                <a16:creationId xmlns:a16="http://schemas.microsoft.com/office/drawing/2014/main" id="{5F546083-3965-4143-AA89-B78B57BE7E4F}"/>
              </a:ext>
            </a:extLst>
          </p:cNvPr>
          <p:cNvSpPr>
            <a:spLocks noGrp="1"/>
          </p:cNvSpPr>
          <p:nvPr>
            <p:ph idx="1"/>
          </p:nvPr>
        </p:nvSpPr>
        <p:spPr/>
        <p:txBody>
          <a:bodyPr/>
          <a:lstStyle/>
          <a:p>
            <a:endParaRPr lang="en-US"/>
          </a:p>
        </p:txBody>
      </p:sp>
      <p:sp>
        <p:nvSpPr>
          <p:cNvPr id="1602" name="Slide Number"/>
          <p:cNvSpPr txBox="1">
            <a:spLocks noGrp="1"/>
          </p:cNvSpPr>
          <p:nvPr>
            <p:ph type="sldNum" sz="quarter" idx="12"/>
          </p:nvPr>
        </p:nvSpPr>
        <p:spPr/>
        <p:txBody>
          <a:bodyPr/>
          <a:lstStyle/>
          <a:p>
            <a:fld id="{86CB4B4D-7CA3-9044-876B-883B54F8677D}" type="slidenum">
              <a:rPr lang="en-US" smtClean="0"/>
              <a:pPr/>
              <a:t>31</a:t>
            </a:fld>
            <a:endParaRPr lang="en-US"/>
          </a:p>
        </p:txBody>
      </p:sp>
      <p:pic>
        <p:nvPicPr>
          <p:cNvPr id="1603" name="Screen Shot 2018-11-15 at 5.54.42 PM.png" descr="Screen Shot 2018-11-15 at 5.54.42 PM.png"/>
          <p:cNvPicPr>
            <a:picLocks noChangeAspect="1"/>
          </p:cNvPicPr>
          <p:nvPr/>
        </p:nvPicPr>
        <p:blipFill>
          <a:blip r:embed="rId2">
            <a:extLst/>
          </a:blip>
          <a:stretch>
            <a:fillRect/>
          </a:stretch>
        </p:blipFill>
        <p:spPr>
          <a:xfrm>
            <a:off x="2978382" y="950123"/>
            <a:ext cx="6399136" cy="4938966"/>
          </a:xfrm>
          <a:prstGeom prst="rect">
            <a:avLst/>
          </a:prstGeom>
          <a:ln w="12700">
            <a:miter lim="400000"/>
          </a:ln>
        </p:spPr>
      </p:pic>
    </p:spTree>
    <p:extLst>
      <p:ext uri="{BB962C8B-B14F-4D97-AF65-F5344CB8AC3E}">
        <p14:creationId xmlns:p14="http://schemas.microsoft.com/office/powerpoint/2010/main" val="1689141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600"/>
              </a:spcBef>
            </a:pPr>
            <a:r>
              <a:rPr lang="en-US" dirty="0"/>
              <a:t>Case Study: Bias in the COMPAS algorithm</a:t>
            </a:r>
          </a:p>
        </p:txBody>
      </p:sp>
      <p:sp>
        <p:nvSpPr>
          <p:cNvPr id="3" name="Slide Number Placeholder 2"/>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271948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 name="Racial bias in criminal sentencing"/>
          <p:cNvSpPr txBox="1">
            <a:spLocks noGrp="1"/>
          </p:cNvSpPr>
          <p:nvPr>
            <p:ph type="title"/>
          </p:nvPr>
        </p:nvSpPr>
        <p:spPr/>
        <p:txBody>
          <a:bodyPr/>
          <a:lstStyle>
            <a:lvl1pPr algn="ctr">
              <a:defRPr>
                <a:solidFill>
                  <a:srgbClr val="DCDEE0"/>
                </a:solidFill>
              </a:defRPr>
            </a:lvl1pPr>
          </a:lstStyle>
          <a:p>
            <a:r>
              <a:rPr lang="en-US"/>
              <a:t>Racial bias in criminal sentencing</a:t>
            </a:r>
            <a:endParaRPr lang="en-US" dirty="0"/>
          </a:p>
        </p:txBody>
      </p:sp>
      <p:sp>
        <p:nvSpPr>
          <p:cNvPr id="22" name="Content Placeholder 21">
            <a:extLst>
              <a:ext uri="{FF2B5EF4-FFF2-40B4-BE49-F238E27FC236}">
                <a16:creationId xmlns:a16="http://schemas.microsoft.com/office/drawing/2014/main" id="{7234B9E9-45B3-5746-BF0D-892B16D806FE}"/>
              </a:ext>
            </a:extLst>
          </p:cNvPr>
          <p:cNvSpPr>
            <a:spLocks noGrp="1"/>
          </p:cNvSpPr>
          <p:nvPr>
            <p:ph idx="1"/>
          </p:nvPr>
        </p:nvSpPr>
        <p:spPr>
          <a:xfrm>
            <a:off x="6579633" y="1177758"/>
            <a:ext cx="4670258" cy="4010088"/>
          </a:xfrm>
        </p:spPr>
        <p:txBody>
          <a:bodyPr/>
          <a:lstStyle/>
          <a:p>
            <a:r>
              <a:rPr lang="en-US" sz="2200" dirty="0"/>
              <a:t>ProPublica is “an independent, non-profit newsroom that produces investigative journalism in the public interest.”</a:t>
            </a:r>
          </a:p>
          <a:p>
            <a:endParaRPr lang="en-US" sz="2200" dirty="0"/>
          </a:p>
          <a:p>
            <a:r>
              <a:rPr lang="en-US" sz="2200" dirty="0"/>
              <a:t>ProPublica investigated COMPAS, a commercial tool that automatically predicts some categories of future crime to assist in bail and sentencing decisions.  It is used in courts in the US.</a:t>
            </a:r>
          </a:p>
          <a:p>
            <a:endParaRPr lang="en-US" sz="2200" dirty="0"/>
          </a:p>
          <a:p>
            <a:endParaRPr lang="en-US" sz="2200" dirty="0"/>
          </a:p>
        </p:txBody>
      </p:sp>
      <p:sp>
        <p:nvSpPr>
          <p:cNvPr id="1606" name="Slide Number"/>
          <p:cNvSpPr txBox="1">
            <a:spLocks noGrp="1"/>
          </p:cNvSpPr>
          <p:nvPr>
            <p:ph type="sldNum" sz="quarter" idx="12"/>
          </p:nvPr>
        </p:nvSpPr>
        <p:spPr/>
        <p:txBody>
          <a:bodyPr/>
          <a:lstStyle/>
          <a:p>
            <a:fld id="{86CB4B4D-7CA3-9044-876B-883B54F8677D}" type="slidenum">
              <a:rPr lang="en-US" smtClean="0"/>
              <a:pPr/>
              <a:t>33</a:t>
            </a:fld>
            <a:endParaRPr lang="en-US"/>
          </a:p>
        </p:txBody>
      </p:sp>
      <p:pic>
        <p:nvPicPr>
          <p:cNvPr id="1608" name="Screen Shot 2016-11-23 at 9.55.50 PM.png" descr="Screen Shot 2016-11-23 at 9.55.50 PM.png"/>
          <p:cNvPicPr>
            <a:picLocks noChangeAspect="1"/>
          </p:cNvPicPr>
          <p:nvPr/>
        </p:nvPicPr>
        <p:blipFill>
          <a:blip r:embed="rId2">
            <a:extLst/>
          </a:blip>
          <a:stretch>
            <a:fillRect/>
          </a:stretch>
        </p:blipFill>
        <p:spPr>
          <a:xfrm>
            <a:off x="1763184" y="2437495"/>
            <a:ext cx="4662875" cy="2750351"/>
          </a:xfrm>
          <a:prstGeom prst="rect">
            <a:avLst/>
          </a:prstGeom>
          <a:ln w="12700">
            <a:miter lim="400000"/>
          </a:ln>
        </p:spPr>
      </p:pic>
      <p:pic>
        <p:nvPicPr>
          <p:cNvPr id="1609" name="Screen Shot 2016-11-23 at 9.55.39 PM.png" descr="Screen Shot 2016-11-23 at 9.55.39 PM.png"/>
          <p:cNvPicPr>
            <a:picLocks noChangeAspect="1"/>
          </p:cNvPicPr>
          <p:nvPr/>
        </p:nvPicPr>
        <p:blipFill>
          <a:blip r:embed="rId3">
            <a:extLst/>
          </a:blip>
          <a:stretch>
            <a:fillRect/>
          </a:stretch>
        </p:blipFill>
        <p:spPr>
          <a:xfrm>
            <a:off x="1730640" y="928560"/>
            <a:ext cx="4727964" cy="1314984"/>
          </a:xfrm>
          <a:prstGeom prst="rect">
            <a:avLst/>
          </a:prstGeom>
          <a:ln w="12700">
            <a:miter lim="400000"/>
          </a:ln>
        </p:spPr>
      </p:pic>
      <p:sp>
        <p:nvSpPr>
          <p:cNvPr id="1610" name="ProPublica is “an independent, non-profit newsroom that produces investigative journalism in the public interest.”…"/>
          <p:cNvSpPr txBox="1"/>
          <p:nvPr/>
        </p:nvSpPr>
        <p:spPr>
          <a:xfrm>
            <a:off x="6579633" y="3026737"/>
            <a:ext cx="4018046"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defRPr sz="2500">
                <a:latin typeface="Helvetica Light"/>
                <a:ea typeface="Helvetica Light"/>
                <a:cs typeface="Helvetica Light"/>
                <a:sym typeface="Helvetica Light"/>
              </a:defRPr>
            </a:pPr>
            <a:endParaRPr sz="2000" dirty="0"/>
          </a:p>
        </p:txBody>
      </p:sp>
      <p:sp>
        <p:nvSpPr>
          <p:cNvPr id="1611" name="https://www.propublica.org/article/machine-bias-risk-assessments-in-criminal-sentencing"/>
          <p:cNvSpPr txBox="1"/>
          <p:nvPr/>
        </p:nvSpPr>
        <p:spPr>
          <a:xfrm>
            <a:off x="349292" y="5352855"/>
            <a:ext cx="1130751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u="sng">
                <a:solidFill>
                  <a:schemeClr val="accent1">
                    <a:hueOff val="47394"/>
                    <a:satOff val="-25753"/>
                    <a:lumOff val="-7544"/>
                  </a:schemeClr>
                </a:solidFill>
                <a:hlinkClick r:id="rId4"/>
              </a:defRPr>
            </a:lvl1pPr>
          </a:lstStyle>
          <a:p>
            <a:pPr>
              <a:defRPr u="none"/>
            </a:pPr>
            <a:r>
              <a:rPr sz="2400" dirty="0"/>
              <a:t>https://</a:t>
            </a:r>
            <a:r>
              <a:rPr sz="2400" dirty="0" err="1"/>
              <a:t>www.propublica.org</a:t>
            </a:r>
            <a:r>
              <a:rPr sz="2400" dirty="0"/>
              <a:t>/article/machine-bias-risk-assessments-in-criminal-sentencing</a:t>
            </a:r>
          </a:p>
        </p:txBody>
      </p:sp>
    </p:spTree>
    <p:extLst>
      <p:ext uri="{BB962C8B-B14F-4D97-AF65-F5344CB8AC3E}">
        <p14:creationId xmlns:p14="http://schemas.microsoft.com/office/powerpoint/2010/main" val="4036274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 name="Automated risk assessment"/>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Automated risk assessment</a:t>
            </a:r>
          </a:p>
        </p:txBody>
      </p:sp>
      <p:sp>
        <p:nvSpPr>
          <p:cNvPr id="1614" name="Goal: predict the likelihood of some category of future crime…"/>
          <p:cNvSpPr txBox="1">
            <a:spLocks noGrp="1"/>
          </p:cNvSpPr>
          <p:nvPr>
            <p:ph idx="1"/>
          </p:nvPr>
        </p:nvSpPr>
        <p:spPr/>
        <p:txBody>
          <a:bodyPr/>
          <a:lstStyle/>
          <a:p>
            <a:r>
              <a:rPr lang="en-US" dirty="0">
                <a:sym typeface="Helvetica"/>
              </a:rPr>
              <a:t>Goal</a:t>
            </a:r>
            <a:r>
              <a:rPr lang="en-US" dirty="0"/>
              <a:t>: predict the likelihood of some category of future crime</a:t>
            </a:r>
          </a:p>
          <a:p>
            <a:endParaRPr lang="en-US" dirty="0"/>
          </a:p>
          <a:p>
            <a:r>
              <a:rPr lang="en-US" dirty="0"/>
              <a:t>Used by judges to assist in (1) assigning bail amounts and (2) sentencing</a:t>
            </a:r>
          </a:p>
          <a:p>
            <a:endParaRPr lang="en-US" dirty="0"/>
          </a:p>
          <a:p>
            <a:r>
              <a:rPr lang="en-US" dirty="0">
                <a:sym typeface="Helvetica"/>
              </a:rPr>
              <a:t>Intended use of the algorithm was</a:t>
            </a:r>
            <a:r>
              <a:rPr lang="en-US" b="1" dirty="0">
                <a:sym typeface="Helvetica"/>
              </a:rPr>
              <a:t> different</a:t>
            </a:r>
            <a:r>
              <a:rPr lang="en-US" b="1" dirty="0"/>
              <a:t> </a:t>
            </a:r>
            <a:r>
              <a:rPr lang="en-US" dirty="0"/>
              <a:t>- to provide supportive interventions!</a:t>
            </a:r>
          </a:p>
        </p:txBody>
      </p:sp>
      <p:sp>
        <p:nvSpPr>
          <p:cNvPr id="1615" name="Slide Number"/>
          <p:cNvSpPr txBox="1">
            <a:spLocks noGrp="1"/>
          </p:cNvSpPr>
          <p:nvPr>
            <p:ph type="sldNum" sz="quarter" idx="12"/>
          </p:nvPr>
        </p:nvSpPr>
        <p:spPr/>
        <p:txBody>
          <a:bodyPr/>
          <a:lstStyle/>
          <a:p>
            <a:fld id="{86CB4B4D-7CA3-9044-876B-883B54F8677D}" type="slidenum">
              <a:rPr lang="en-US" smtClean="0"/>
              <a:pPr/>
              <a:t>34</a:t>
            </a:fld>
            <a:endParaRPr lang="en-US"/>
          </a:p>
        </p:txBody>
      </p:sp>
    </p:spTree>
    <p:extLst>
      <p:ext uri="{BB962C8B-B14F-4D97-AF65-F5344CB8AC3E}">
        <p14:creationId xmlns:p14="http://schemas.microsoft.com/office/powerpoint/2010/main" val="152120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Algorithm"/>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Algorithm</a:t>
            </a:r>
          </a:p>
        </p:txBody>
      </p:sp>
      <p:sp>
        <p:nvSpPr>
          <p:cNvPr id="1618" name="Input: attributes of individuals, based on a 137-question questionnaire answered by defendants.  Questions are from the following categories:…"/>
          <p:cNvSpPr txBox="1">
            <a:spLocks noGrp="1"/>
          </p:cNvSpPr>
          <p:nvPr>
            <p:ph idx="1"/>
          </p:nvPr>
        </p:nvSpPr>
        <p:spPr/>
        <p:txBody>
          <a:bodyPr/>
          <a:lstStyle/>
          <a:p>
            <a:r>
              <a:rPr lang="en-US" dirty="0">
                <a:sym typeface="Helvetica"/>
              </a:rPr>
              <a:t>Input</a:t>
            </a:r>
            <a:r>
              <a:rPr lang="en-US" dirty="0"/>
              <a:t>: attributes of individuals, based on a 137-question questionnaire answered by defendants.  Questions are from the following categories: </a:t>
            </a:r>
          </a:p>
          <a:p>
            <a:pPr lvl="1"/>
            <a:r>
              <a:rPr lang="en-US" dirty="0"/>
              <a:t>current charges, criminal history, non-compliance history, family criminality, peers, substance abuse, residence/stability, social environment, education, vocation, leisure/recreation, social isolation, criminal personality, anger, criminal attitudes</a:t>
            </a:r>
          </a:p>
          <a:p>
            <a:pPr lvl="1"/>
            <a:r>
              <a:rPr lang="en-US" dirty="0"/>
              <a:t>race is not a feature!</a:t>
            </a:r>
          </a:p>
          <a:p>
            <a:pPr lvl="2"/>
            <a:endParaRPr lang="en-US" dirty="0"/>
          </a:p>
        </p:txBody>
      </p:sp>
      <p:sp>
        <p:nvSpPr>
          <p:cNvPr id="1619" name="Slide Number"/>
          <p:cNvSpPr txBox="1">
            <a:spLocks noGrp="1"/>
          </p:cNvSpPr>
          <p:nvPr>
            <p:ph type="sldNum" sz="quarter" idx="12"/>
          </p:nvPr>
        </p:nvSpPr>
        <p:spPr/>
        <p:txBody>
          <a:bodyPr/>
          <a:lstStyle/>
          <a:p>
            <a:fld id="{86CB4B4D-7CA3-9044-876B-883B54F8677D}" type="slidenum">
              <a:rPr lang="en-US" smtClean="0"/>
              <a:pPr/>
              <a:t>35</a:t>
            </a:fld>
            <a:endParaRPr lang="en-US"/>
          </a:p>
        </p:txBody>
      </p:sp>
    </p:spTree>
    <p:extLst>
      <p:ext uri="{BB962C8B-B14F-4D97-AF65-F5344CB8AC3E}">
        <p14:creationId xmlns:p14="http://schemas.microsoft.com/office/powerpoint/2010/main" val="3174002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Example ques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Example questions</a:t>
            </a:r>
          </a:p>
        </p:txBody>
      </p:sp>
      <p:sp>
        <p:nvSpPr>
          <p:cNvPr id="1622" name="“Was one of your parents ever sent to jail or prison?”…"/>
          <p:cNvSpPr txBox="1">
            <a:spLocks noGrp="1"/>
          </p:cNvSpPr>
          <p:nvPr>
            <p:ph idx="1"/>
          </p:nvPr>
        </p:nvSpPr>
        <p:spPr>
          <a:xfrm>
            <a:off x="833415" y="1177758"/>
            <a:ext cx="10327008" cy="4488751"/>
          </a:xfrm>
        </p:spPr>
        <p:txBody>
          <a:bodyPr/>
          <a:lstStyle/>
          <a:p>
            <a:pPr lvl="1"/>
            <a:r>
              <a:rPr lang="en-US" dirty="0"/>
              <a:t>“</a:t>
            </a:r>
            <a:r>
              <a:rPr lang="en-US" sz="3200" dirty="0"/>
              <a:t>Was one of your parents ever sent to jail or prison?” </a:t>
            </a:r>
          </a:p>
          <a:p>
            <a:pPr marL="457182" lvl="1" indent="0">
              <a:buNone/>
            </a:pPr>
            <a:endParaRPr lang="en-US" sz="900" dirty="0"/>
          </a:p>
          <a:p>
            <a:pPr lvl="1"/>
            <a:r>
              <a:rPr lang="en-US" sz="3200" dirty="0"/>
              <a:t>“How many of your friends/acquaintances are taking drugs illegally?”</a:t>
            </a:r>
          </a:p>
          <a:p>
            <a:pPr marL="457182" lvl="1" indent="0">
              <a:buNone/>
            </a:pPr>
            <a:endParaRPr lang="en-US" sz="900" dirty="0"/>
          </a:p>
          <a:p>
            <a:pPr lvl="1"/>
            <a:r>
              <a:rPr lang="en-US" sz="3200" dirty="0"/>
              <a:t>“How often did you get into fights while at school?” </a:t>
            </a:r>
          </a:p>
          <a:p>
            <a:pPr marL="457182" lvl="1" indent="0">
              <a:buNone/>
            </a:pPr>
            <a:endParaRPr lang="en-US" sz="900" dirty="0"/>
          </a:p>
          <a:p>
            <a:pPr lvl="1"/>
            <a:r>
              <a:rPr lang="en-US" sz="3200" dirty="0"/>
              <a:t>Agree or disagree with statements such as: </a:t>
            </a:r>
          </a:p>
          <a:p>
            <a:pPr lvl="2"/>
            <a:r>
              <a:rPr lang="en-US" sz="2400" dirty="0"/>
              <a:t>“A hungry person has a right to steal.” and </a:t>
            </a:r>
          </a:p>
          <a:p>
            <a:pPr lvl="2"/>
            <a:r>
              <a:rPr lang="en-US" sz="2400" dirty="0"/>
              <a:t>“If people make me angry or lose my temper, I can be dangerous.”</a:t>
            </a:r>
          </a:p>
        </p:txBody>
      </p:sp>
      <p:sp>
        <p:nvSpPr>
          <p:cNvPr id="1623" name="Slide Number"/>
          <p:cNvSpPr txBox="1">
            <a:spLocks noGrp="1"/>
          </p:cNvSpPr>
          <p:nvPr>
            <p:ph type="sldNum" sz="quarter" idx="12"/>
          </p:nvPr>
        </p:nvSpPr>
        <p:spPr/>
        <p:txBody>
          <a:bodyPr/>
          <a:lstStyle/>
          <a:p>
            <a:fld id="{86CB4B4D-7CA3-9044-876B-883B54F8677D}" type="slidenum">
              <a:rPr lang="en-US" smtClean="0"/>
              <a:pPr/>
              <a:t>36</a:t>
            </a:fld>
            <a:endParaRPr lang="en-US"/>
          </a:p>
        </p:txBody>
      </p:sp>
    </p:spTree>
    <p:extLst>
      <p:ext uri="{BB962C8B-B14F-4D97-AF65-F5344CB8AC3E}">
        <p14:creationId xmlns:p14="http://schemas.microsoft.com/office/powerpoint/2010/main" val="85444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Algorithm"/>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Training Data</a:t>
            </a:r>
          </a:p>
        </p:txBody>
      </p:sp>
      <p:sp>
        <p:nvSpPr>
          <p:cNvPr id="1618" name="Input: attributes of individuals, based on a 137-question questionnaire answered by defendants.  Questions are from the following categories:…"/>
          <p:cNvSpPr txBox="1">
            <a:spLocks noGrp="1"/>
          </p:cNvSpPr>
          <p:nvPr>
            <p:ph idx="1"/>
          </p:nvPr>
        </p:nvSpPr>
        <p:spPr>
          <a:xfrm>
            <a:off x="833415" y="1177758"/>
            <a:ext cx="10327008" cy="4322497"/>
          </a:xfrm>
        </p:spPr>
        <p:txBody>
          <a:bodyPr/>
          <a:lstStyle/>
          <a:p>
            <a:r>
              <a:rPr lang="en-US" dirty="0">
                <a:sym typeface="Helvetica"/>
              </a:rPr>
              <a:t>The original training data were based on a subset of Michigan and New York inmates and parolees.  Even though it was trained on mostly male observations, the score is said to be “gender-neutral.”</a:t>
            </a:r>
          </a:p>
          <a:p>
            <a:endParaRPr lang="en-US" dirty="0">
              <a:sym typeface="Helvetica"/>
            </a:endParaRPr>
          </a:p>
          <a:p>
            <a:r>
              <a:rPr lang="en-US" dirty="0">
                <a:sym typeface="Helvetica"/>
              </a:rPr>
              <a:t>The algorithm/score was revised and tuned to a new training group:</a:t>
            </a:r>
          </a:p>
          <a:p>
            <a:r>
              <a:rPr lang="en-US" dirty="0">
                <a:sym typeface="Helvetica"/>
              </a:rPr>
              <a:t>“</a:t>
            </a:r>
            <a:r>
              <a:rPr lang="en-US" dirty="0"/>
              <a:t>normative data were sampled from over 30,000 COMPAS Core assessments conducted between January 2004 and November 2005 at prison, parole, jail and probation sites across the United States.”  This is the normative group that the risk assessments are based on today.</a:t>
            </a:r>
          </a:p>
          <a:p>
            <a:r>
              <a:rPr lang="en-US" dirty="0">
                <a:sym typeface="Helvetica"/>
              </a:rPr>
              <a:t>Output</a:t>
            </a:r>
            <a:r>
              <a:rPr lang="en-US" dirty="0"/>
              <a:t>: risk score [1,10]</a:t>
            </a:r>
          </a:p>
          <a:p>
            <a:pPr lvl="2"/>
            <a:r>
              <a:rPr lang="en-US" dirty="0"/>
              <a:t>risk for general recidivism</a:t>
            </a:r>
          </a:p>
          <a:p>
            <a:pPr lvl="2"/>
            <a:r>
              <a:rPr lang="en-US" dirty="0"/>
              <a:t>risk for violent recidivism</a:t>
            </a:r>
          </a:p>
          <a:p>
            <a:endParaRPr lang="en-US" dirty="0">
              <a:sym typeface="Helvetica"/>
            </a:endParaRPr>
          </a:p>
        </p:txBody>
      </p:sp>
      <p:sp>
        <p:nvSpPr>
          <p:cNvPr id="1619" name="Slide Number"/>
          <p:cNvSpPr txBox="1">
            <a:spLocks noGrp="1"/>
          </p:cNvSpPr>
          <p:nvPr>
            <p:ph type="sldNum" sz="quarter" idx="1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328480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Algorithm"/>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Output Score</a:t>
            </a:r>
          </a:p>
        </p:txBody>
      </p:sp>
      <p:sp>
        <p:nvSpPr>
          <p:cNvPr id="1618" name="Input: attributes of individuals, based on a 137-question questionnaire answered by defendants.  Questions are from the following categories:…"/>
          <p:cNvSpPr txBox="1">
            <a:spLocks noGrp="1"/>
          </p:cNvSpPr>
          <p:nvPr>
            <p:ph idx="1"/>
          </p:nvPr>
        </p:nvSpPr>
        <p:spPr>
          <a:xfrm>
            <a:off x="833415" y="1177758"/>
            <a:ext cx="10327008" cy="4447187"/>
          </a:xfrm>
        </p:spPr>
        <p:txBody>
          <a:bodyPr/>
          <a:lstStyle/>
          <a:p>
            <a:r>
              <a:rPr lang="en-US" dirty="0">
                <a:sym typeface="Helvetica"/>
              </a:rPr>
              <a:t>Output</a:t>
            </a:r>
            <a:r>
              <a:rPr lang="en-US" dirty="0"/>
              <a:t>: risk score [1,10]</a:t>
            </a:r>
          </a:p>
          <a:p>
            <a:pPr lvl="2"/>
            <a:r>
              <a:rPr lang="en-US" dirty="0"/>
              <a:t>risk for general recidivism</a:t>
            </a:r>
          </a:p>
          <a:p>
            <a:pPr lvl="2"/>
            <a:r>
              <a:rPr lang="en-US" dirty="0"/>
              <a:t>risk for violent recidivism</a:t>
            </a:r>
          </a:p>
          <a:p>
            <a:endParaRPr lang="en-US" dirty="0"/>
          </a:p>
          <a:p>
            <a:r>
              <a:rPr lang="en-US" dirty="0"/>
              <a:t>These scores are often put into 2 or 3 categories of low-risk, medium-risk, and high-risk of recidivism.</a:t>
            </a:r>
          </a:p>
          <a:p>
            <a:endParaRPr lang="en-US" dirty="0"/>
          </a:p>
          <a:p>
            <a:r>
              <a:rPr lang="en-US" dirty="0"/>
              <a:t>The predicted risk groups are then assessed via the standard false positive and false negative rates, and the AUC score is used to tune the output and compare to other predictive models.</a:t>
            </a:r>
          </a:p>
          <a:p>
            <a:endParaRPr lang="en-US" dirty="0"/>
          </a:p>
          <a:p>
            <a:endParaRPr lang="en-US" dirty="0"/>
          </a:p>
          <a:p>
            <a:endParaRPr lang="en-US" dirty="0">
              <a:sym typeface="Helvetica"/>
            </a:endParaRPr>
          </a:p>
        </p:txBody>
      </p:sp>
      <p:sp>
        <p:nvSpPr>
          <p:cNvPr id="1619" name="Slide Number"/>
          <p:cNvSpPr txBox="1">
            <a:spLocks noGrp="1"/>
          </p:cNvSpPr>
          <p:nvPr>
            <p:ph type="sldNum" sz="quarter" idx="12"/>
          </p:nvPr>
        </p:nvSpPr>
        <p:spPr/>
        <p:txBody>
          <a:bodyPr/>
          <a:lstStyle/>
          <a:p>
            <a:fld id="{86CB4B4D-7CA3-9044-876B-883B54F8677D}" type="slidenum">
              <a:rPr lang="en-US" smtClean="0"/>
              <a:pPr/>
              <a:t>38</a:t>
            </a:fld>
            <a:endParaRPr lang="en-US"/>
          </a:p>
        </p:txBody>
      </p:sp>
    </p:spTree>
    <p:extLst>
      <p:ext uri="{BB962C8B-B14F-4D97-AF65-F5344CB8AC3E}">
        <p14:creationId xmlns:p14="http://schemas.microsoft.com/office/powerpoint/2010/main" val="4057225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Example ques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Risk Assessment Results (in Broward County, Fla.)</a:t>
            </a:r>
          </a:p>
        </p:txBody>
      </p:sp>
      <p:pic>
        <p:nvPicPr>
          <p:cNvPr id="2" name="Content Placeholder 1">
            <a:extLst>
              <a:ext uri="{FF2B5EF4-FFF2-40B4-BE49-F238E27FC236}">
                <a16:creationId xmlns:a16="http://schemas.microsoft.com/office/drawing/2014/main" id="{1AEAAE44-F794-234B-BA7C-017101BF6595}"/>
              </a:ext>
            </a:extLst>
          </p:cNvPr>
          <p:cNvPicPr>
            <a:picLocks noGrp="1" noChangeAspect="1"/>
          </p:cNvPicPr>
          <p:nvPr>
            <p:ph idx="1"/>
          </p:nvPr>
        </p:nvPicPr>
        <p:blipFill>
          <a:blip r:embed="rId2"/>
          <a:stretch>
            <a:fillRect/>
          </a:stretch>
        </p:blipFill>
        <p:spPr>
          <a:xfrm>
            <a:off x="349292" y="2537168"/>
            <a:ext cx="5539676" cy="2769838"/>
          </a:xfrm>
          <a:prstGeom prst="rect">
            <a:avLst/>
          </a:prstGeom>
        </p:spPr>
      </p:pic>
      <p:sp>
        <p:nvSpPr>
          <p:cNvPr id="1623" name="Slide Number"/>
          <p:cNvSpPr txBox="1">
            <a:spLocks noGrp="1"/>
          </p:cNvSpPr>
          <p:nvPr>
            <p:ph type="sldNum" sz="quarter" idx="12"/>
          </p:nvPr>
        </p:nvSpPr>
        <p:spPr/>
        <p:txBody>
          <a:bodyPr/>
          <a:lstStyle/>
          <a:p>
            <a:fld id="{86CB4B4D-7CA3-9044-876B-883B54F8677D}" type="slidenum">
              <a:rPr lang="en-US" smtClean="0"/>
              <a:pPr/>
              <a:t>39</a:t>
            </a:fld>
            <a:endParaRPr lang="en-US"/>
          </a:p>
        </p:txBody>
      </p:sp>
      <p:pic>
        <p:nvPicPr>
          <p:cNvPr id="3" name="Picture 2">
            <a:extLst>
              <a:ext uri="{FF2B5EF4-FFF2-40B4-BE49-F238E27FC236}">
                <a16:creationId xmlns:a16="http://schemas.microsoft.com/office/drawing/2014/main" id="{42ED3C25-53F5-BD49-BA54-57CD71B0BFA3}"/>
              </a:ext>
            </a:extLst>
          </p:cNvPr>
          <p:cNvPicPr>
            <a:picLocks noChangeAspect="1"/>
          </p:cNvPicPr>
          <p:nvPr/>
        </p:nvPicPr>
        <p:blipFill>
          <a:blip r:embed="rId3"/>
          <a:stretch>
            <a:fillRect/>
          </a:stretch>
        </p:blipFill>
        <p:spPr>
          <a:xfrm>
            <a:off x="6096000" y="2501913"/>
            <a:ext cx="5686000" cy="2805093"/>
          </a:xfrm>
          <a:prstGeom prst="rect">
            <a:avLst/>
          </a:prstGeom>
        </p:spPr>
      </p:pic>
      <p:sp>
        <p:nvSpPr>
          <p:cNvPr id="11" name="“Was one of your parents ever sent to jail or prison?”…">
            <a:extLst>
              <a:ext uri="{FF2B5EF4-FFF2-40B4-BE49-F238E27FC236}">
                <a16:creationId xmlns:a16="http://schemas.microsoft.com/office/drawing/2014/main" id="{CF7C8C99-A19D-144A-BD2A-71AABEB81098}"/>
              </a:ext>
            </a:extLst>
          </p:cNvPr>
          <p:cNvSpPr txBox="1">
            <a:spLocks/>
          </p:cNvSpPr>
          <p:nvPr/>
        </p:nvSpPr>
        <p:spPr>
          <a:xfrm>
            <a:off x="833415" y="1177758"/>
            <a:ext cx="10327008" cy="44887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5" name="“Was one of your parents ever sent to jail or prison?”…">
            <a:extLst>
              <a:ext uri="{FF2B5EF4-FFF2-40B4-BE49-F238E27FC236}">
                <a16:creationId xmlns:a16="http://schemas.microsoft.com/office/drawing/2014/main" id="{58DAECCD-8EF4-0E4B-ABE0-28F745D58F5A}"/>
              </a:ext>
            </a:extLst>
          </p:cNvPr>
          <p:cNvSpPr txBox="1">
            <a:spLocks/>
          </p:cNvSpPr>
          <p:nvPr/>
        </p:nvSpPr>
        <p:spPr>
          <a:xfrm>
            <a:off x="542468" y="2077601"/>
            <a:ext cx="10942949" cy="44887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182" lvl="1" indent="0">
              <a:buNone/>
            </a:pPr>
            <a:r>
              <a:rPr lang="en-US" b="1" dirty="0"/>
              <a:t>Black Defendants’ Risk Scores					White Defendants’ Risk Scores</a:t>
            </a:r>
          </a:p>
          <a:p>
            <a:pPr marL="457182" lvl="1" indent="0">
              <a:buNone/>
            </a:pPr>
            <a:endParaRPr lang="en-US" b="1" dirty="0"/>
          </a:p>
        </p:txBody>
      </p:sp>
    </p:spTree>
    <p:extLst>
      <p:ext uri="{BB962C8B-B14F-4D97-AF65-F5344CB8AC3E}">
        <p14:creationId xmlns:p14="http://schemas.microsoft.com/office/powerpoint/2010/main" val="429385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600"/>
              </a:spcBef>
            </a:pPr>
            <a:r>
              <a:rPr lang="en-US" dirty="0"/>
              <a:t>Ethical Data Science</a:t>
            </a:r>
            <a:br>
              <a:rPr lang="en-US" dirty="0"/>
            </a:br>
            <a:br>
              <a:rPr lang="en-US" dirty="0"/>
            </a:br>
            <a:r>
              <a:rPr lang="en-US" sz="2400" dirty="0"/>
              <a:t>*slides modified by CS 109’s guest speaker in Fall 2018:</a:t>
            </a:r>
            <a:br>
              <a:rPr lang="en-US" sz="2400" dirty="0"/>
            </a:br>
            <a:r>
              <a:rPr lang="en-US" sz="2400" dirty="0"/>
              <a:t>Julia </a:t>
            </a:r>
            <a:r>
              <a:rPr lang="en-US" sz="2400" dirty="0" err="1"/>
              <a:t>Stoyanovich</a:t>
            </a:r>
            <a:r>
              <a:rPr lang="en-US" sz="2400" dirty="0"/>
              <a:t>, NYU </a:t>
            </a:r>
            <a:br>
              <a:rPr lang="en-US" sz="2400" dirty="0"/>
            </a:br>
            <a:r>
              <a:rPr lang="en-US" sz="2400" dirty="0">
                <a:hlinkClick r:id="rId2"/>
              </a:rPr>
              <a:t>https://engineering.nyu.edu/faculty/julia-stoyanovich</a:t>
            </a:r>
            <a:endParaRPr lang="en-US" sz="2400" dirty="0"/>
          </a:p>
        </p:txBody>
      </p:sp>
      <p:sp>
        <p:nvSpPr>
          <p:cNvPr id="3" name="Slide Number Placeholder 2"/>
          <p:cNvSpPr>
            <a:spLocks noGrp="1"/>
          </p:cNvSpPr>
          <p:nvPr>
            <p:ph type="sldNum" sz="quarter" idx="12"/>
          </p:nvPr>
        </p:nvSpPr>
        <p:spPr/>
        <p:txBody>
          <a:bodyPr/>
          <a:lstStyle/>
          <a:p>
            <a:fld id="{47445CB2-BF6F-6E49-AC61-7BDDE2E02F5B}" type="slidenum">
              <a:rPr lang="en-US" smtClean="0"/>
              <a:t>4</a:t>
            </a:fld>
            <a:endParaRPr lang="en-US"/>
          </a:p>
        </p:txBody>
      </p:sp>
      <p:pic>
        <p:nvPicPr>
          <p:cNvPr id="4" name="Picture 3">
            <a:extLst>
              <a:ext uri="{FF2B5EF4-FFF2-40B4-BE49-F238E27FC236}">
                <a16:creationId xmlns:a16="http://schemas.microsoft.com/office/drawing/2014/main" id="{0E306CB8-3182-1344-9023-21C28A858FD0}"/>
              </a:ext>
            </a:extLst>
          </p:cNvPr>
          <p:cNvPicPr>
            <a:picLocks noChangeAspect="1"/>
          </p:cNvPicPr>
          <p:nvPr/>
        </p:nvPicPr>
        <p:blipFill>
          <a:blip r:embed="rId3"/>
          <a:stretch>
            <a:fillRect/>
          </a:stretch>
        </p:blipFill>
        <p:spPr>
          <a:xfrm>
            <a:off x="9746673" y="4135583"/>
            <a:ext cx="1835727" cy="1835727"/>
          </a:xfrm>
          <a:prstGeom prst="rect">
            <a:avLst/>
          </a:prstGeom>
        </p:spPr>
      </p:pic>
    </p:spTree>
    <p:extLst>
      <p:ext uri="{BB962C8B-B14F-4D97-AF65-F5344CB8AC3E}">
        <p14:creationId xmlns:p14="http://schemas.microsoft.com/office/powerpoint/2010/main" val="1325280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Example ques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Recidivism Results (in Broward County, Fla.)</a:t>
            </a:r>
          </a:p>
        </p:txBody>
      </p:sp>
      <p:sp>
        <p:nvSpPr>
          <p:cNvPr id="1623" name="Slide Number"/>
          <p:cNvSpPr txBox="1">
            <a:spLocks noGrp="1"/>
          </p:cNvSpPr>
          <p:nvPr>
            <p:ph type="sldNum" sz="quarter" idx="12"/>
          </p:nvPr>
        </p:nvSpPr>
        <p:spPr/>
        <p:txBody>
          <a:bodyPr/>
          <a:lstStyle/>
          <a:p>
            <a:fld id="{86CB4B4D-7CA3-9044-876B-883B54F8677D}" type="slidenum">
              <a:rPr lang="en-US" smtClean="0"/>
              <a:pPr/>
              <a:t>40</a:t>
            </a:fld>
            <a:endParaRPr lang="en-US"/>
          </a:p>
        </p:txBody>
      </p:sp>
      <p:sp>
        <p:nvSpPr>
          <p:cNvPr id="11" name="“Was one of your parents ever sent to jail or prison?”…">
            <a:extLst>
              <a:ext uri="{FF2B5EF4-FFF2-40B4-BE49-F238E27FC236}">
                <a16:creationId xmlns:a16="http://schemas.microsoft.com/office/drawing/2014/main" id="{CF7C8C99-A19D-144A-BD2A-71AABEB81098}"/>
              </a:ext>
            </a:extLst>
          </p:cNvPr>
          <p:cNvSpPr txBox="1">
            <a:spLocks/>
          </p:cNvSpPr>
          <p:nvPr/>
        </p:nvSpPr>
        <p:spPr>
          <a:xfrm>
            <a:off x="833415" y="1177758"/>
            <a:ext cx="10327008" cy="44887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aphicFrame>
        <p:nvGraphicFramePr>
          <p:cNvPr id="9" name="Content Placeholder 8">
            <a:extLst>
              <a:ext uri="{FF2B5EF4-FFF2-40B4-BE49-F238E27FC236}">
                <a16:creationId xmlns:a16="http://schemas.microsoft.com/office/drawing/2014/main" id="{F30475DE-77AA-D144-BE28-665948E96FBE}"/>
              </a:ext>
            </a:extLst>
          </p:cNvPr>
          <p:cNvGraphicFramePr>
            <a:graphicFrameLocks noGrp="1"/>
          </p:cNvGraphicFramePr>
          <p:nvPr>
            <p:ph idx="1"/>
            <p:extLst>
              <p:ext uri="{D42A27DB-BD31-4B8C-83A1-F6EECF244321}">
                <p14:modId xmlns:p14="http://schemas.microsoft.com/office/powerpoint/2010/main" val="2424983092"/>
              </p:ext>
            </p:extLst>
          </p:nvPr>
        </p:nvGraphicFramePr>
        <p:xfrm>
          <a:off x="1980334" y="2266664"/>
          <a:ext cx="7745556" cy="1950720"/>
        </p:xfrm>
        <a:graphic>
          <a:graphicData uri="http://schemas.openxmlformats.org/drawingml/2006/table">
            <a:tbl>
              <a:tblPr/>
              <a:tblGrid>
                <a:gridCol w="2581852">
                  <a:extLst>
                    <a:ext uri="{9D8B030D-6E8A-4147-A177-3AD203B41FA5}">
                      <a16:colId xmlns:a16="http://schemas.microsoft.com/office/drawing/2014/main" val="4279807010"/>
                    </a:ext>
                  </a:extLst>
                </a:gridCol>
                <a:gridCol w="2581852">
                  <a:extLst>
                    <a:ext uri="{9D8B030D-6E8A-4147-A177-3AD203B41FA5}">
                      <a16:colId xmlns:a16="http://schemas.microsoft.com/office/drawing/2014/main" val="1777245531"/>
                    </a:ext>
                  </a:extLst>
                </a:gridCol>
                <a:gridCol w="2581852">
                  <a:extLst>
                    <a:ext uri="{9D8B030D-6E8A-4147-A177-3AD203B41FA5}">
                      <a16:colId xmlns:a16="http://schemas.microsoft.com/office/drawing/2014/main" val="797435361"/>
                    </a:ext>
                  </a:extLst>
                </a:gridCol>
              </a:tblGrid>
              <a:tr h="0">
                <a:tc>
                  <a:txBody>
                    <a:bodyPr/>
                    <a:lstStyle/>
                    <a:p>
                      <a:pPr algn="l" fontAlgn="b"/>
                      <a:endParaRPr lang="en-US" sz="2200" cap="all">
                        <a:solidFill>
                          <a:srgbClr val="FFFFFF"/>
                        </a:solidFill>
                        <a:effectLst/>
                        <a:latin typeface="jaf-bernina-sans-condensed"/>
                      </a:endParaRPr>
                    </a:p>
                  </a:txBody>
                  <a:tcPr anchor="b">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4D5459"/>
                    </a:solidFill>
                  </a:tcPr>
                </a:tc>
                <a:tc>
                  <a:txBody>
                    <a:bodyPr/>
                    <a:lstStyle/>
                    <a:p>
                      <a:pPr algn="r" fontAlgn="b"/>
                      <a:r>
                        <a:rPr lang="en-US" sz="2200" cap="all">
                          <a:solidFill>
                            <a:srgbClr val="FFFFFF"/>
                          </a:solidFill>
                          <a:effectLst/>
                          <a:latin typeface="jaf-bernina-sans-condensed"/>
                        </a:rPr>
                        <a:t>WHITE</a:t>
                      </a:r>
                    </a:p>
                  </a:txBody>
                  <a:tcPr anchor="b">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4D5459"/>
                    </a:solidFill>
                  </a:tcPr>
                </a:tc>
                <a:tc>
                  <a:txBody>
                    <a:bodyPr/>
                    <a:lstStyle/>
                    <a:p>
                      <a:pPr algn="r" fontAlgn="b"/>
                      <a:r>
                        <a:rPr lang="en-US" sz="2200" cap="all">
                          <a:solidFill>
                            <a:srgbClr val="FFFFFF"/>
                          </a:solidFill>
                          <a:effectLst/>
                          <a:latin typeface="jaf-bernina-sans-condensed"/>
                        </a:rPr>
                        <a:t>AFRICAN AMERICAN</a:t>
                      </a:r>
                    </a:p>
                  </a:txBody>
                  <a:tcPr anchor="b">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4D5459"/>
                    </a:solidFill>
                  </a:tcPr>
                </a:tc>
                <a:extLst>
                  <a:ext uri="{0D108BD9-81ED-4DB2-BD59-A6C34878D82A}">
                    <a16:rowId xmlns:a16="http://schemas.microsoft.com/office/drawing/2014/main" val="3971861637"/>
                  </a:ext>
                </a:extLst>
              </a:tr>
              <a:tr h="0">
                <a:tc>
                  <a:txBody>
                    <a:bodyPr/>
                    <a:lstStyle/>
                    <a:p>
                      <a:pPr algn="l" fontAlgn="base"/>
                      <a:r>
                        <a:rPr lang="en-US" sz="2200" dirty="0">
                          <a:solidFill>
                            <a:srgbClr val="222222"/>
                          </a:solidFill>
                          <a:effectLst/>
                        </a:rPr>
                        <a:t>Labeled Higher Risk, But Didn’t Re-Offend</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tc>
                  <a:txBody>
                    <a:bodyPr/>
                    <a:lstStyle/>
                    <a:p>
                      <a:pPr algn="r" fontAlgn="base"/>
                      <a:r>
                        <a:rPr lang="en-US" sz="2200">
                          <a:solidFill>
                            <a:srgbClr val="222222"/>
                          </a:solidFill>
                          <a:effectLst/>
                        </a:rPr>
                        <a:t>23.5%</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tc>
                  <a:txBody>
                    <a:bodyPr/>
                    <a:lstStyle/>
                    <a:p>
                      <a:pPr algn="r" fontAlgn="base"/>
                      <a:r>
                        <a:rPr lang="en-US" sz="2200">
                          <a:solidFill>
                            <a:srgbClr val="222222"/>
                          </a:solidFill>
                          <a:effectLst/>
                        </a:rPr>
                        <a:t>44.9%</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extLst>
                  <a:ext uri="{0D108BD9-81ED-4DB2-BD59-A6C34878D82A}">
                    <a16:rowId xmlns:a16="http://schemas.microsoft.com/office/drawing/2014/main" val="3244063393"/>
                  </a:ext>
                </a:extLst>
              </a:tr>
              <a:tr h="0">
                <a:tc>
                  <a:txBody>
                    <a:bodyPr/>
                    <a:lstStyle/>
                    <a:p>
                      <a:pPr algn="l" fontAlgn="base"/>
                      <a:r>
                        <a:rPr lang="en-US" sz="2200">
                          <a:solidFill>
                            <a:srgbClr val="222222"/>
                          </a:solidFill>
                          <a:effectLst/>
                        </a:rPr>
                        <a:t>Labeled Lower Risk, Yet Did Re-Offend</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tc>
                  <a:txBody>
                    <a:bodyPr/>
                    <a:lstStyle/>
                    <a:p>
                      <a:pPr algn="r" fontAlgn="base"/>
                      <a:r>
                        <a:rPr lang="en-US" sz="2200" dirty="0">
                          <a:solidFill>
                            <a:srgbClr val="222222"/>
                          </a:solidFill>
                          <a:effectLst/>
                        </a:rPr>
                        <a:t>47.7%</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tc>
                  <a:txBody>
                    <a:bodyPr/>
                    <a:lstStyle/>
                    <a:p>
                      <a:pPr algn="r" fontAlgn="base"/>
                      <a:r>
                        <a:rPr lang="en-US" sz="2200" dirty="0">
                          <a:solidFill>
                            <a:srgbClr val="222222"/>
                          </a:solidFill>
                          <a:effectLst/>
                        </a:rPr>
                        <a:t>28.0%</a:t>
                      </a:r>
                    </a:p>
                  </a:txBody>
                  <a:tcPr anchor="ctr">
                    <a:lnL w="9525" cap="flat" cmpd="sng" algn="ctr">
                      <a:solidFill>
                        <a:srgbClr val="222222"/>
                      </a:solidFill>
                      <a:prstDash val="solid"/>
                      <a:round/>
                      <a:headEnd type="none" w="med" len="med"/>
                      <a:tailEnd type="none" w="med" len="med"/>
                    </a:lnL>
                    <a:lnR w="9525" cap="flat" cmpd="sng" algn="ctr">
                      <a:solidFill>
                        <a:srgbClr val="222222"/>
                      </a:solidFill>
                      <a:prstDash val="solid"/>
                      <a:round/>
                      <a:headEnd type="none" w="med" len="med"/>
                      <a:tailEnd type="none" w="med" len="med"/>
                    </a:lnR>
                    <a:lnT w="9525" cap="flat" cmpd="sng" algn="ctr">
                      <a:solidFill>
                        <a:srgbClr val="222222"/>
                      </a:solidFill>
                      <a:prstDash val="solid"/>
                      <a:round/>
                      <a:headEnd type="none" w="med" len="med"/>
                      <a:tailEnd type="none" w="med" len="med"/>
                    </a:lnT>
                    <a:lnB w="9525" cap="flat" cmpd="sng" algn="ctr">
                      <a:solidFill>
                        <a:srgbClr val="222222"/>
                      </a:solidFill>
                      <a:prstDash val="solid"/>
                      <a:round/>
                      <a:headEnd type="none" w="med" len="med"/>
                      <a:tailEnd type="none" w="med" len="med"/>
                    </a:lnB>
                    <a:solidFill>
                      <a:srgbClr val="FFFFFF"/>
                    </a:solidFill>
                  </a:tcPr>
                </a:tc>
                <a:extLst>
                  <a:ext uri="{0D108BD9-81ED-4DB2-BD59-A6C34878D82A}">
                    <a16:rowId xmlns:a16="http://schemas.microsoft.com/office/drawing/2014/main" val="2516102945"/>
                  </a:ext>
                </a:extLst>
              </a:tr>
            </a:tbl>
          </a:graphicData>
        </a:graphic>
      </p:graphicFrame>
      <p:sp>
        <p:nvSpPr>
          <p:cNvPr id="16" name="“Was one of your parents ever sent to jail or prison?”…">
            <a:extLst>
              <a:ext uri="{FF2B5EF4-FFF2-40B4-BE49-F238E27FC236}">
                <a16:creationId xmlns:a16="http://schemas.microsoft.com/office/drawing/2014/main" id="{26D8B145-A770-0C48-9BA4-5655B4F86147}"/>
              </a:ext>
            </a:extLst>
          </p:cNvPr>
          <p:cNvSpPr txBox="1">
            <a:spLocks/>
          </p:cNvSpPr>
          <p:nvPr/>
        </p:nvSpPr>
        <p:spPr>
          <a:xfrm>
            <a:off x="985815" y="1330158"/>
            <a:ext cx="10327008" cy="44887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fontAlgn="base"/>
            <a:r>
              <a:rPr lang="en-US" dirty="0"/>
              <a:t>Prediction Fails Differently for Black Defendants</a:t>
            </a:r>
          </a:p>
        </p:txBody>
      </p:sp>
    </p:spTree>
    <p:extLst>
      <p:ext uri="{BB962C8B-B14F-4D97-AF65-F5344CB8AC3E}">
        <p14:creationId xmlns:p14="http://schemas.microsoft.com/office/powerpoint/2010/main" val="2453727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Example question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Discussion Questions:</a:t>
            </a:r>
          </a:p>
        </p:txBody>
      </p:sp>
      <p:sp>
        <p:nvSpPr>
          <p:cNvPr id="1622" name="“Was one of your parents ever sent to jail or prison?”…"/>
          <p:cNvSpPr txBox="1">
            <a:spLocks noGrp="1"/>
          </p:cNvSpPr>
          <p:nvPr>
            <p:ph idx="1"/>
          </p:nvPr>
        </p:nvSpPr>
        <p:spPr>
          <a:xfrm>
            <a:off x="833415" y="1177758"/>
            <a:ext cx="10327008" cy="4488751"/>
          </a:xfrm>
        </p:spPr>
        <p:txBody>
          <a:bodyPr/>
          <a:lstStyle/>
          <a:p>
            <a:pPr marL="228612" indent="-514350">
              <a:buAutoNum type="arabicPeriod"/>
            </a:pPr>
            <a:r>
              <a:rPr lang="en-US" dirty="0"/>
              <a:t>Is COMPAS a fair algorithm?  Think about this from both the individual and group perspective.</a:t>
            </a:r>
          </a:p>
          <a:p>
            <a:pPr marL="228612" indent="-514350">
              <a:buAutoNum type="arabicPeriod"/>
            </a:pPr>
            <a:endParaRPr lang="en-US" dirty="0"/>
          </a:p>
          <a:p>
            <a:pPr marL="228612" indent="-514350">
              <a:buAutoNum type="arabicPeriod"/>
            </a:pPr>
            <a:r>
              <a:rPr lang="en-US" dirty="0"/>
              <a:t>How can the COMPAS algorithm predict different rates of recidivism for racial groups even though race was not an input into the prediction model?  (How) can this be corrected?</a:t>
            </a:r>
          </a:p>
          <a:p>
            <a:pPr marL="228612" indent="-514350">
              <a:buAutoNum type="arabicPeriod"/>
            </a:pPr>
            <a:endParaRPr lang="en-US" dirty="0"/>
          </a:p>
          <a:p>
            <a:pPr marL="228612" indent="-514350">
              <a:buAutoNum type="arabicPeriod"/>
            </a:pPr>
            <a:r>
              <a:rPr lang="en-US" dirty="0"/>
              <a:t>What factors could be causing the observed differences</a:t>
            </a:r>
          </a:p>
          <a:p>
            <a:pPr indent="-285738"/>
            <a:endParaRPr lang="en-US" dirty="0"/>
          </a:p>
        </p:txBody>
      </p:sp>
      <p:sp>
        <p:nvSpPr>
          <p:cNvPr id="1623" name="Slide Number"/>
          <p:cNvSpPr txBox="1">
            <a:spLocks noGrp="1"/>
          </p:cNvSpPr>
          <p:nvPr>
            <p:ph type="sldNum" sz="quarter" idx="1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271774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Wrap-Up</a:t>
            </a:r>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2680568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 semester has been organized into 4 major ‘modules’: </a:t>
            </a:r>
          </a:p>
          <a:p>
            <a:pPr marL="342900" indent="-342900">
              <a:buFont typeface="Arial" panose="020B0604020202020204" pitchFamily="34" charset="0"/>
              <a:buChar char="•"/>
            </a:pPr>
            <a:r>
              <a:rPr lang="en-US" sz="2800" dirty="0"/>
              <a:t>Module 0: Intro to Data and Data Science (and Python) </a:t>
            </a:r>
          </a:p>
          <a:p>
            <a:pPr marL="342900" indent="-342900">
              <a:buFont typeface="Arial" panose="020B0604020202020204" pitchFamily="34" charset="0"/>
              <a:buChar char="•"/>
            </a:pPr>
            <a:r>
              <a:rPr lang="en-US" sz="2800" dirty="0"/>
              <a:t>Module 1: Regression</a:t>
            </a:r>
          </a:p>
          <a:p>
            <a:pPr marL="342900" indent="-342900">
              <a:buFont typeface="Arial" panose="020B0604020202020204" pitchFamily="34" charset="0"/>
              <a:buChar char="•"/>
            </a:pPr>
            <a:r>
              <a:rPr lang="en-US" sz="2800" dirty="0"/>
              <a:t>Module 2: Classification</a:t>
            </a:r>
          </a:p>
          <a:p>
            <a:pPr marL="342900" indent="-342900">
              <a:buFont typeface="Arial" panose="020B0604020202020204" pitchFamily="34" charset="0"/>
              <a:buChar char="•"/>
            </a:pPr>
            <a:r>
              <a:rPr lang="en-US" sz="2800" dirty="0"/>
              <a:t>Module 3: Ensemble Methods</a:t>
            </a:r>
          </a:p>
          <a:p>
            <a:endParaRPr lang="en-US" sz="2800" dirty="0"/>
          </a:p>
          <a:p>
            <a:r>
              <a:rPr lang="en-US" sz="2800" dirty="0"/>
              <a:t>We have learned various approaches to perform both predictions and inferences within each of these frameworks.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2937482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1: Regression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regression method? What regression models have we learned? </a:t>
            </a:r>
          </a:p>
          <a:p>
            <a:pPr marL="457200" indent="-457200">
              <a:buFont typeface="+mj-lt"/>
              <a:buAutoNum type="arabicPeriod"/>
            </a:pPr>
            <a:r>
              <a:rPr lang="en-US" sz="2800" dirty="0"/>
              <a:t> Linear Regression (simple, multiple, polynomial, interactions,  </a:t>
            </a:r>
            <a:br>
              <a:rPr lang="en-US" sz="2800" dirty="0"/>
            </a:br>
            <a:r>
              <a:rPr lang="en-US" sz="2800" dirty="0"/>
              <a:t> model selection, Ridge &amp; Lasso, etc...) </a:t>
            </a:r>
          </a:p>
          <a:p>
            <a:pPr marL="457200" indent="-457200">
              <a:buFont typeface="+mj-lt"/>
              <a:buAutoNum type="arabicPeriod"/>
            </a:pPr>
            <a:r>
              <a:rPr lang="en-US" sz="2800" dirty="0"/>
              <a:t> </a:t>
            </a:r>
            <a:r>
              <a:rPr lang="en-US" sz="2800" i="1" dirty="0"/>
              <a:t>k</a:t>
            </a:r>
            <a:r>
              <a:rPr lang="en-US" sz="2800" dirty="0"/>
              <a:t>-NN </a:t>
            </a:r>
          </a:p>
          <a:p>
            <a:pPr marL="457200" indent="-457200">
              <a:buFont typeface="+mj-lt"/>
              <a:buAutoNum type="arabicPeriod"/>
            </a:pPr>
            <a:r>
              <a:rPr lang="en-US" sz="2800" dirty="0"/>
              <a:t> Regression Trees</a:t>
            </a:r>
          </a:p>
          <a:p>
            <a:r>
              <a:rPr lang="en-US" sz="2800" dirty="0"/>
              <a:t>What is the main difference between these types of models?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spTree>
    <p:extLst>
      <p:ext uri="{BB962C8B-B14F-4D97-AF65-F5344CB8AC3E}">
        <p14:creationId xmlns:p14="http://schemas.microsoft.com/office/powerpoint/2010/main" val="267284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2: Classification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classification method? What classification models have we learned? </a:t>
            </a:r>
          </a:p>
          <a:p>
            <a:pPr marL="457200" indent="-457200">
              <a:buFont typeface="+mj-lt"/>
              <a:buAutoNum type="arabicPeriod"/>
            </a:pPr>
            <a:r>
              <a:rPr lang="en-US" sz="2800" dirty="0"/>
              <a:t> Logistic Regression: same details as linear regression apply </a:t>
            </a:r>
          </a:p>
          <a:p>
            <a:pPr marL="457200" indent="-457200">
              <a:buFont typeface="+mj-lt"/>
              <a:buAutoNum type="arabicPeriod"/>
            </a:pPr>
            <a:r>
              <a:rPr lang="en-US" sz="2800" dirty="0"/>
              <a:t> </a:t>
            </a:r>
            <a:r>
              <a:rPr lang="en-US" sz="2800" i="1" dirty="0"/>
              <a:t>k</a:t>
            </a:r>
            <a:r>
              <a:rPr lang="en-US" sz="2800" dirty="0"/>
              <a:t>-NN </a:t>
            </a:r>
          </a:p>
          <a:p>
            <a:pPr marL="457200" indent="-457200">
              <a:buFont typeface="+mj-lt"/>
              <a:buAutoNum type="arabicPeriod"/>
            </a:pPr>
            <a:r>
              <a:rPr lang="en-US" sz="2800" dirty="0"/>
              <a:t>Classification Trees </a:t>
            </a:r>
          </a:p>
          <a:p>
            <a:r>
              <a:rPr lang="en-US" sz="2800" dirty="0"/>
              <a:t>What is the main difference between these types of models (advantages and disadvantages)? When should you use each method?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1869441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3: Ensemble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does it mean for a model to be an ensemble method? </a:t>
            </a:r>
          </a:p>
          <a:p>
            <a:pPr marL="457200" indent="-457200">
              <a:buFont typeface="+mj-lt"/>
              <a:buAutoNum type="arabicPeriod"/>
            </a:pPr>
            <a:r>
              <a:rPr lang="en-US" sz="2800" dirty="0"/>
              <a:t>Bagging Trees</a:t>
            </a:r>
          </a:p>
          <a:p>
            <a:pPr marL="457200" indent="-457200">
              <a:buFont typeface="+mj-lt"/>
              <a:buAutoNum type="arabicPeriod"/>
            </a:pPr>
            <a:r>
              <a:rPr lang="en-US" sz="2800" dirty="0"/>
              <a:t>Random Forests</a:t>
            </a:r>
          </a:p>
          <a:p>
            <a:pPr marL="457200" indent="-457200">
              <a:buFont typeface="+mj-lt"/>
              <a:buAutoNum type="arabicPeriod"/>
            </a:pPr>
            <a:r>
              <a:rPr lang="en-US" sz="2800" dirty="0"/>
              <a:t>Boosting Models</a:t>
            </a:r>
          </a:p>
          <a:p>
            <a:pPr marL="457200" indent="-457200">
              <a:buFont typeface="+mj-lt"/>
              <a:buAutoNum type="arabicPeriod"/>
            </a:pPr>
            <a:r>
              <a:rPr lang="en-US" sz="2800" dirty="0"/>
              <a:t>Stacking Models</a:t>
            </a:r>
          </a:p>
          <a:p>
            <a:pPr marL="457200" indent="-457200">
              <a:buFont typeface="+mj-lt"/>
              <a:buAutoNum type="arabicPeriod"/>
            </a:pPr>
            <a:r>
              <a:rPr lang="en-US" sz="2800" dirty="0"/>
              <a:t>Neural Networks</a:t>
            </a:r>
          </a:p>
          <a:p>
            <a:endParaRPr lang="en-US" sz="2800" dirty="0"/>
          </a:p>
          <a:p>
            <a:r>
              <a:rPr lang="en-US" sz="2800" dirty="0"/>
              <a:t>What approach does each model take to improve prediction accuracy?</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092143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between Models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How can we choose between our various methods/models to answer a question at hand? What approaches/measures can we use to make this determination? </a:t>
            </a:r>
          </a:p>
          <a:p>
            <a:pPr marL="457200" indent="-457200">
              <a:buFont typeface="+mj-lt"/>
              <a:buAutoNum type="arabicPeriod"/>
            </a:pPr>
            <a:r>
              <a:rPr lang="en-US" sz="2800" dirty="0"/>
              <a:t>In-sample: AIC, BIC (barely mentioned)</a:t>
            </a:r>
          </a:p>
          <a:p>
            <a:pPr marL="457200" indent="-457200">
              <a:buFont typeface="+mj-lt"/>
              <a:buAutoNum type="arabicPeriod"/>
            </a:pPr>
            <a:r>
              <a:rPr lang="en-US" sz="2800" dirty="0"/>
              <a:t>Out-of-sample: Cross-Validation </a:t>
            </a:r>
          </a:p>
          <a:p>
            <a:pPr marL="457200" indent="-457200">
              <a:buFont typeface="+mj-lt"/>
              <a:buAutoNum type="arabicPeriod"/>
            </a:pPr>
            <a:endParaRPr lang="en-US" sz="2800" dirty="0"/>
          </a:p>
          <a:p>
            <a:r>
              <a:rPr lang="en-US" sz="2800" dirty="0"/>
              <a:t>What measure(s) should we use when we perform cross-validation?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36389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Dealing with Data Issues</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issues have arisen when dealing with real data? How have we handled them? </a:t>
            </a:r>
          </a:p>
          <a:p>
            <a:pPr marL="457200" indent="-457200">
              <a:buFont typeface="+mj-lt"/>
              <a:buAutoNum type="arabicPeriod"/>
            </a:pPr>
            <a:r>
              <a:rPr lang="en-US" sz="2800" dirty="0"/>
              <a:t>Categorical Predictors: might make sense to one-hot encode </a:t>
            </a:r>
          </a:p>
          <a:p>
            <a:pPr marL="457200" indent="-457200">
              <a:buFont typeface="+mj-lt"/>
              <a:buAutoNum type="arabicPeriod"/>
            </a:pPr>
            <a:r>
              <a:rPr lang="en-US" sz="2800" dirty="0"/>
              <a:t>Missing Data: might make sense to impute </a:t>
            </a:r>
          </a:p>
          <a:p>
            <a:pPr marL="457200" indent="-457200">
              <a:buFont typeface="+mj-lt"/>
              <a:buAutoNum type="arabicPeriod"/>
            </a:pPr>
            <a:r>
              <a:rPr lang="en-US" sz="2800" dirty="0"/>
              <a:t>High Dimensionality: might make sense to use a data reduction technique. </a:t>
            </a:r>
          </a:p>
          <a:p>
            <a:pPr marL="457200" indent="-457200">
              <a:buFont typeface="+mj-lt"/>
              <a:buAutoNum type="arabicPeriod"/>
            </a:pPr>
            <a:r>
              <a:rPr lang="en-US" sz="2800" dirty="0"/>
              <a:t>Too many observations: do preliminary analysis on a subset </a:t>
            </a:r>
          </a:p>
          <a:p>
            <a:r>
              <a:rPr lang="en-US" sz="2800" dirty="0"/>
              <a:t>How are predictions affected? How are inferences affected?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81754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Dealing with High Dimensionality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does ‘high dimensionality’ mean? What issues arise when this happens? How can we handle it? </a:t>
            </a:r>
          </a:p>
          <a:p>
            <a:pPr marL="457200" indent="-457200">
              <a:buFont typeface="+mj-lt"/>
              <a:buAutoNum type="arabicPeriod"/>
            </a:pPr>
            <a:r>
              <a:rPr lang="en-US" sz="2800" dirty="0"/>
              <a:t>Model Selection: subset variable selection </a:t>
            </a:r>
          </a:p>
          <a:p>
            <a:pPr marL="457200" indent="-457200">
              <a:buFont typeface="+mj-lt"/>
              <a:buAutoNum type="arabicPeriod"/>
            </a:pPr>
            <a:r>
              <a:rPr lang="en-US" sz="2800" dirty="0"/>
              <a:t>Regularization: LASSO and Ridge like approaches (penalize the loss function) </a:t>
            </a:r>
          </a:p>
          <a:p>
            <a:pPr marL="457200" indent="-457200">
              <a:buFont typeface="+mj-lt"/>
              <a:buAutoNum type="arabicPeriod"/>
            </a:pPr>
            <a:r>
              <a:rPr lang="en-US" sz="2800" dirty="0"/>
              <a:t>PCA: create new predictor variables that encapsulate the ‘essence’ of all your predictor data with a minimal number of variables. </a:t>
            </a:r>
          </a:p>
          <a:p>
            <a:r>
              <a:rPr lang="en-US" sz="2800" dirty="0"/>
              <a:t>How can we compare methods to determine which approach is best?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158220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Online price discrimination"/>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Online price discrimination</a:t>
            </a:r>
          </a:p>
        </p:txBody>
      </p:sp>
      <p:sp>
        <p:nvSpPr>
          <p:cNvPr id="5" name="Content Placeholder 4">
            <a:extLst>
              <a:ext uri="{FF2B5EF4-FFF2-40B4-BE49-F238E27FC236}">
                <a16:creationId xmlns:a16="http://schemas.microsoft.com/office/drawing/2014/main" id="{F3D2B13C-4E0C-7F41-81C1-55072FFF872D}"/>
              </a:ext>
            </a:extLst>
          </p:cNvPr>
          <p:cNvSpPr>
            <a:spLocks noGrp="1"/>
          </p:cNvSpPr>
          <p:nvPr>
            <p:ph idx="1"/>
          </p:nvPr>
        </p:nvSpPr>
        <p:spPr>
          <a:xfrm>
            <a:off x="1661792" y="5205841"/>
            <a:ext cx="10327008" cy="2111143"/>
          </a:xfrm>
        </p:spPr>
        <p:txBody>
          <a:bodyPr/>
          <a:lstStyle/>
          <a:p>
            <a:r>
              <a:rPr lang="en-US" sz="2200" dirty="0">
                <a:solidFill>
                  <a:schemeClr val="accent5"/>
                </a:solidFill>
              </a:rPr>
              <a:t>lower prices</a:t>
            </a:r>
            <a:r>
              <a:rPr lang="en-US" sz="2200" dirty="0"/>
              <a:t> offered to buyers who live in </a:t>
            </a:r>
            <a:r>
              <a:rPr lang="en-US" sz="2200" dirty="0">
                <a:solidFill>
                  <a:schemeClr val="accent5"/>
                </a:solidFill>
              </a:rPr>
              <a:t>more affluent</a:t>
            </a:r>
            <a:r>
              <a:rPr lang="en-US" sz="2200" dirty="0"/>
              <a:t> neighborhoods</a:t>
            </a:r>
          </a:p>
          <a:p>
            <a:endParaRPr lang="en-US" sz="2200" dirty="0"/>
          </a:p>
        </p:txBody>
      </p:sp>
      <p:sp>
        <p:nvSpPr>
          <p:cNvPr id="489" name="Slide Number"/>
          <p:cNvSpPr txBox="1">
            <a:spLocks noGrp="1"/>
          </p:cNvSpPr>
          <p:nvPr>
            <p:ph type="sldNum" sz="quarter" idx="12"/>
          </p:nvPr>
        </p:nvSpPr>
        <p:spPr/>
        <p:txBody>
          <a:bodyPr/>
          <a:lstStyle/>
          <a:p>
            <a:fld id="{86CB4B4D-7CA3-9044-876B-883B54F8677D}" type="slidenum">
              <a:rPr lang="en-US" smtClean="0"/>
              <a:pPr/>
              <a:t>5</a:t>
            </a:fld>
            <a:endParaRPr lang="en-US"/>
          </a:p>
        </p:txBody>
      </p:sp>
      <p:pic>
        <p:nvPicPr>
          <p:cNvPr id="490" name="Screen Shot 2016-03-08 at 11.38.35 AM.png" descr="Screen Shot 2016-03-08 at 11.38.35 AM.png"/>
          <p:cNvPicPr>
            <a:picLocks noChangeAspect="1"/>
          </p:cNvPicPr>
          <p:nvPr/>
        </p:nvPicPr>
        <p:blipFill>
          <a:blip r:embed="rId3">
            <a:extLst/>
          </a:blip>
          <a:stretch>
            <a:fillRect/>
          </a:stretch>
        </p:blipFill>
        <p:spPr>
          <a:xfrm>
            <a:off x="1994230" y="854750"/>
            <a:ext cx="4070751" cy="476365"/>
          </a:xfrm>
          <a:prstGeom prst="rect">
            <a:avLst/>
          </a:prstGeom>
          <a:ln w="12700">
            <a:miter lim="400000"/>
          </a:ln>
        </p:spPr>
      </p:pic>
      <p:pic>
        <p:nvPicPr>
          <p:cNvPr id="491" name="Screen Shot 2016-03-08 at 11.38.44 AM.png" descr="Screen Shot 2016-03-08 at 11.38.44 AM.png"/>
          <p:cNvPicPr>
            <a:picLocks noChangeAspect="1"/>
          </p:cNvPicPr>
          <p:nvPr/>
        </p:nvPicPr>
        <p:blipFill>
          <a:blip r:embed="rId4">
            <a:extLst/>
          </a:blip>
          <a:stretch>
            <a:fillRect/>
          </a:stretch>
        </p:blipFill>
        <p:spPr>
          <a:xfrm>
            <a:off x="2033217" y="1388982"/>
            <a:ext cx="6897072" cy="1084184"/>
          </a:xfrm>
          <a:prstGeom prst="rect">
            <a:avLst/>
          </a:prstGeom>
          <a:ln w="12700">
            <a:miter lim="400000"/>
          </a:ln>
        </p:spPr>
      </p:pic>
      <p:pic>
        <p:nvPicPr>
          <p:cNvPr id="492" name="Screen Shot 2016-03-08 at 11.38.50 AM.png" descr="Screen Shot 2016-03-08 at 11.38.50 AM.png"/>
          <p:cNvPicPr>
            <a:picLocks noChangeAspect="1"/>
          </p:cNvPicPr>
          <p:nvPr/>
        </p:nvPicPr>
        <p:blipFill>
          <a:blip r:embed="rId5">
            <a:extLst/>
          </a:blip>
          <a:stretch>
            <a:fillRect/>
          </a:stretch>
        </p:blipFill>
        <p:spPr>
          <a:xfrm>
            <a:off x="2064928" y="2634716"/>
            <a:ext cx="5336518" cy="2277306"/>
          </a:xfrm>
          <a:prstGeom prst="rect">
            <a:avLst/>
          </a:prstGeom>
          <a:ln w="12700">
            <a:miter lim="400000"/>
          </a:ln>
        </p:spPr>
      </p:pic>
      <p:pic>
        <p:nvPicPr>
          <p:cNvPr id="493" name="Screen Shot 2016-03-08 at 11.36.59 AM.png" descr="Screen Shot 2016-03-08 at 11.36.59 AM.png"/>
          <p:cNvPicPr>
            <a:picLocks noChangeAspect="1"/>
          </p:cNvPicPr>
          <p:nvPr/>
        </p:nvPicPr>
        <p:blipFill>
          <a:blip r:embed="rId6">
            <a:extLst/>
          </a:blip>
          <a:stretch>
            <a:fillRect/>
          </a:stretch>
        </p:blipFill>
        <p:spPr>
          <a:xfrm>
            <a:off x="7502817" y="2599114"/>
            <a:ext cx="2839641" cy="2348509"/>
          </a:xfrm>
          <a:prstGeom prst="rect">
            <a:avLst/>
          </a:prstGeom>
          <a:ln w="12700">
            <a:miter lim="400000"/>
          </a:ln>
        </p:spPr>
      </p:pic>
      <p:sp>
        <p:nvSpPr>
          <p:cNvPr id="494" name="lower prices offered to buyers who live in more affluent neighborhoods"/>
          <p:cNvSpPr txBox="1"/>
          <p:nvPr/>
        </p:nvSpPr>
        <p:spPr>
          <a:xfrm>
            <a:off x="1358756" y="5144241"/>
            <a:ext cx="9028314"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indent="223234">
              <a:spcBef>
                <a:spcPts val="1687"/>
              </a:spcBef>
              <a:defRPr sz="2700" b="1">
                <a:solidFill>
                  <a:schemeClr val="accent1">
                    <a:hueOff val="47394"/>
                    <a:satOff val="-25753"/>
                    <a:lumOff val="-7544"/>
                  </a:schemeClr>
                </a:solidFill>
              </a:defRPr>
            </a:pPr>
            <a:endParaRPr sz="1898" dirty="0"/>
          </a:p>
        </p:txBody>
      </p:sp>
      <p:grpSp>
        <p:nvGrpSpPr>
          <p:cNvPr id="503" name="Group"/>
          <p:cNvGrpSpPr/>
          <p:nvPr/>
        </p:nvGrpSpPr>
        <p:grpSpPr>
          <a:xfrm>
            <a:off x="2068711" y="4554552"/>
            <a:ext cx="5293233" cy="459507"/>
            <a:chOff x="-38099" y="-38100"/>
            <a:chExt cx="7528153" cy="653520"/>
          </a:xfrm>
        </p:grpSpPr>
        <p:pic>
          <p:nvPicPr>
            <p:cNvPr id="495" name="Line Line" descr="Line Line"/>
            <p:cNvPicPr>
              <a:picLocks/>
            </p:cNvPicPr>
            <p:nvPr/>
          </p:nvPicPr>
          <p:blipFill>
            <a:blip r:embed="rId7">
              <a:extLst/>
            </a:blip>
            <a:stretch>
              <a:fillRect/>
            </a:stretch>
          </p:blipFill>
          <p:spPr>
            <a:xfrm>
              <a:off x="-12700" y="532341"/>
              <a:ext cx="7502755" cy="76201"/>
            </a:xfrm>
            <a:prstGeom prst="rect">
              <a:avLst/>
            </a:prstGeom>
            <a:effectLst/>
          </p:spPr>
        </p:pic>
        <p:pic>
          <p:nvPicPr>
            <p:cNvPr id="497" name="Line Line" descr="Line Line"/>
            <p:cNvPicPr>
              <a:picLocks/>
            </p:cNvPicPr>
            <p:nvPr/>
          </p:nvPicPr>
          <p:blipFill>
            <a:blip r:embed="rId7">
              <a:extLst/>
            </a:blip>
            <a:stretch>
              <a:fillRect/>
            </a:stretch>
          </p:blipFill>
          <p:spPr>
            <a:xfrm>
              <a:off x="-38100" y="-38100"/>
              <a:ext cx="7502755" cy="76201"/>
            </a:xfrm>
            <a:prstGeom prst="rect">
              <a:avLst/>
            </a:prstGeom>
            <a:effectLst/>
          </p:spPr>
        </p:pic>
        <p:pic>
          <p:nvPicPr>
            <p:cNvPr id="499" name="Line Line" descr="Line Line"/>
            <p:cNvPicPr>
              <a:picLocks/>
            </p:cNvPicPr>
            <p:nvPr/>
          </p:nvPicPr>
          <p:blipFill>
            <a:blip r:embed="rId8">
              <a:extLst/>
            </a:blip>
            <a:stretch>
              <a:fillRect/>
            </a:stretch>
          </p:blipFill>
          <p:spPr>
            <a:xfrm rot="5400000">
              <a:off x="-314061" y="250560"/>
              <a:ext cx="653522" cy="76201"/>
            </a:xfrm>
            <a:prstGeom prst="rect">
              <a:avLst/>
            </a:prstGeom>
            <a:effectLst/>
          </p:spPr>
        </p:pic>
        <p:pic>
          <p:nvPicPr>
            <p:cNvPr id="501" name="Line Line" descr="Line Line"/>
            <p:cNvPicPr>
              <a:picLocks/>
            </p:cNvPicPr>
            <p:nvPr/>
          </p:nvPicPr>
          <p:blipFill>
            <a:blip r:embed="rId8">
              <a:extLst/>
            </a:blip>
            <a:stretch>
              <a:fillRect/>
            </a:stretch>
          </p:blipFill>
          <p:spPr>
            <a:xfrm rot="5400000">
              <a:off x="7064639" y="250560"/>
              <a:ext cx="653522" cy="76201"/>
            </a:xfrm>
            <a:prstGeom prst="rect">
              <a:avLst/>
            </a:prstGeom>
            <a:effectLst/>
          </p:spPr>
        </p:pic>
      </p:grpSp>
      <p:sp>
        <p:nvSpPr>
          <p:cNvPr id="504" name="https://www.wsj.com/articles/SB10001424127887323777204578189391813881534">
            <a:hlinkClick r:id="rId9"/>
          </p:cNvPr>
          <p:cNvSpPr txBox="1"/>
          <p:nvPr/>
        </p:nvSpPr>
        <p:spPr>
          <a:xfrm>
            <a:off x="2599589" y="5624040"/>
            <a:ext cx="6562695" cy="299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u="sng">
                <a:solidFill>
                  <a:schemeClr val="accent1">
                    <a:hueOff val="47394"/>
                    <a:satOff val="-25753"/>
                    <a:lumOff val="-7544"/>
                  </a:schemeClr>
                </a:solidFill>
                <a:hlinkClick r:id="rId9"/>
              </a:defRPr>
            </a:lvl1pPr>
          </a:lstStyle>
          <a:p>
            <a:r>
              <a:rPr sz="1477"/>
              <a:t>https://www.wsj.com/articles/SB10001424127887323777204578189391813881534</a:t>
            </a:r>
          </a:p>
        </p:txBody>
      </p:sp>
    </p:spTree>
    <p:extLst>
      <p:ext uri="{BB962C8B-B14F-4D97-AF65-F5344CB8AC3E}">
        <p14:creationId xmlns:p14="http://schemas.microsoft.com/office/powerpoint/2010/main" val="20292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Other things we’ve learned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18175" y="857718"/>
            <a:ext cx="10327008" cy="5130445"/>
          </a:xfrm>
        </p:spPr>
        <p:txBody>
          <a:bodyPr/>
          <a:lstStyle/>
          <a:p>
            <a:pPr marL="342900" indent="-342900">
              <a:buFont typeface="Arial" panose="020B0604020202020204" pitchFamily="34" charset="0"/>
              <a:buChar char="•"/>
            </a:pPr>
            <a:r>
              <a:rPr lang="en-US" sz="2600" dirty="0"/>
              <a:t>Scraping, Data Gathering, Data Wrangling </a:t>
            </a:r>
          </a:p>
          <a:p>
            <a:pPr marL="342900" indent="-342900">
              <a:buFont typeface="Arial" panose="020B0604020202020204" pitchFamily="34" charset="0"/>
              <a:buChar char="•"/>
            </a:pPr>
            <a:r>
              <a:rPr lang="en-US" sz="2600" dirty="0"/>
              <a:t>EDA: Visualization and Summary Statistics </a:t>
            </a:r>
          </a:p>
          <a:p>
            <a:pPr marL="342900" indent="-342900">
              <a:buFont typeface="Arial" panose="020B0604020202020204" pitchFamily="34" charset="0"/>
              <a:buChar char="•"/>
            </a:pPr>
            <a:r>
              <a:rPr lang="en-US" sz="2600" i="1" dirty="0"/>
              <a:t>t</a:t>
            </a:r>
            <a:r>
              <a:rPr lang="en-US" sz="2600" dirty="0"/>
              <a:t>-tests and </a:t>
            </a:r>
            <a:r>
              <a:rPr lang="en-US" sz="2600" i="1" dirty="0"/>
              <a:t>p</a:t>
            </a:r>
            <a:r>
              <a:rPr lang="en-US" sz="2600" dirty="0"/>
              <a:t>-values: probabilistic/ approaches to perform inferences </a:t>
            </a:r>
          </a:p>
          <a:p>
            <a:pPr marL="342900" indent="-342900">
              <a:buFont typeface="Arial" panose="020B0604020202020204" pitchFamily="34" charset="0"/>
              <a:buChar char="•"/>
            </a:pPr>
            <a:r>
              <a:rPr lang="en-US" sz="2600" dirty="0"/>
              <a:t>Bootstrapping: empirical approach to perform inferences </a:t>
            </a:r>
          </a:p>
          <a:p>
            <a:pPr marL="342900" indent="-342900">
              <a:buFont typeface="Arial" panose="020B0604020202020204" pitchFamily="34" charset="0"/>
              <a:buChar char="•"/>
            </a:pPr>
            <a:r>
              <a:rPr lang="en-US" sz="2600" dirty="0"/>
              <a:t>Misclassification Rates, Types of Errors, Confusion Matrices/Tables, and ROC Curves </a:t>
            </a:r>
          </a:p>
          <a:p>
            <a:pPr marL="342900" indent="-342900">
              <a:buFont typeface="Arial" panose="020B0604020202020204" pitchFamily="34" charset="0"/>
              <a:buChar char="•"/>
            </a:pPr>
            <a:r>
              <a:rPr lang="en-US" sz="2600" dirty="0"/>
              <a:t>Bias-Variance Trade-off</a:t>
            </a:r>
          </a:p>
          <a:p>
            <a:pPr marL="342900" indent="-342900">
              <a:buFont typeface="Arial" panose="020B0604020202020204" pitchFamily="34" charset="0"/>
              <a:buChar char="•"/>
            </a:pPr>
            <a:r>
              <a:rPr lang="en-US" sz="2600" dirty="0"/>
              <a:t>Train vs. Test vs. Validation</a:t>
            </a:r>
          </a:p>
          <a:p>
            <a:pPr marL="342900" indent="-342900">
              <a:buFont typeface="Arial" panose="020B0604020202020204" pitchFamily="34" charset="0"/>
              <a:buChar char="•"/>
            </a:pPr>
            <a:r>
              <a:rPr lang="en-US" sz="2600" dirty="0"/>
              <a:t>Standardization vs. Normalization. When should we do it? </a:t>
            </a:r>
          </a:p>
          <a:p>
            <a:pPr marL="342900" indent="-342900">
              <a:buFont typeface="Arial" panose="020B0604020202020204" pitchFamily="34" charset="0"/>
              <a:buChar char="•"/>
            </a:pPr>
            <a:r>
              <a:rPr lang="en-US" sz="2600" dirty="0"/>
              <a:t>Data Ethics</a:t>
            </a:r>
          </a:p>
          <a:p>
            <a:r>
              <a:rPr lang="en-US" sz="2600" b="1" dirty="0"/>
              <a:t>Anything lingering questions or thoughts?</a:t>
            </a:r>
          </a:p>
          <a:p>
            <a:endParaRPr lang="en-US" sz="2600" dirty="0"/>
          </a:p>
          <a:p>
            <a:endParaRPr lang="en-US" sz="2600" dirty="0"/>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36856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Other things we haven’t discussed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816539"/>
            <a:ext cx="10327008" cy="5130445"/>
          </a:xfrm>
        </p:spPr>
        <p:txBody>
          <a:bodyPr/>
          <a:lstStyle/>
          <a:p>
            <a:r>
              <a:rPr lang="en-US" sz="2600" dirty="0"/>
              <a:t>There are lots of topics we have not covered in one semester…some are covered in 109B in the Spring:</a:t>
            </a:r>
          </a:p>
          <a:p>
            <a:pPr marL="342900" indent="-342900">
              <a:buFont typeface="Arial" panose="020B0604020202020204" pitchFamily="34" charset="0"/>
              <a:buChar char="•"/>
            </a:pPr>
            <a:r>
              <a:rPr lang="en-US" sz="2600" dirty="0"/>
              <a:t>AB testing and Causal Inference</a:t>
            </a:r>
            <a:endParaRPr lang="en-US" sz="900" dirty="0"/>
          </a:p>
          <a:p>
            <a:pPr marL="342900" indent="-342900">
              <a:buFont typeface="Arial" panose="020B0604020202020204" pitchFamily="34" charset="0"/>
              <a:buChar char="•"/>
            </a:pPr>
            <a:r>
              <a:rPr lang="en-US" sz="2600" dirty="0"/>
              <a:t>Unsupervised Classification/Clustering</a:t>
            </a:r>
          </a:p>
          <a:p>
            <a:pPr marL="342900" indent="-342900">
              <a:buFont typeface="Arial" panose="020B0604020202020204" pitchFamily="34" charset="0"/>
              <a:buChar char="•"/>
            </a:pPr>
            <a:r>
              <a:rPr lang="en-US" sz="2600" dirty="0"/>
              <a:t>Smoothers </a:t>
            </a:r>
          </a:p>
          <a:p>
            <a:pPr marL="342900" indent="-342900">
              <a:buFont typeface="Arial" panose="020B0604020202020204" pitchFamily="34" charset="0"/>
              <a:buChar char="•"/>
            </a:pPr>
            <a:r>
              <a:rPr lang="en-US" sz="2600" dirty="0"/>
              <a:t>Bayesian Data Analysis</a:t>
            </a:r>
          </a:p>
          <a:p>
            <a:pPr marL="342900" indent="-342900">
              <a:buFont typeface="Arial" panose="020B0604020202020204" pitchFamily="34" charset="0"/>
              <a:buChar char="•"/>
            </a:pPr>
            <a:r>
              <a:rPr lang="en-US" sz="2600" dirty="0"/>
              <a:t>Reinforcement Learning</a:t>
            </a:r>
          </a:p>
          <a:p>
            <a:pPr marL="342900" indent="-342900">
              <a:buFont typeface="Arial" panose="020B0604020202020204" pitchFamily="34" charset="0"/>
              <a:buChar char="•"/>
            </a:pPr>
            <a:r>
              <a:rPr lang="en-US" sz="2600" dirty="0"/>
              <a:t>Other versions of Neural Networks (and ‘Deep Learning’)</a:t>
            </a:r>
          </a:p>
          <a:p>
            <a:pPr marL="342900" indent="-342900">
              <a:buFont typeface="Arial" panose="020B0604020202020204" pitchFamily="34" charset="0"/>
              <a:buChar char="•"/>
            </a:pPr>
            <a:r>
              <a:rPr lang="en-US" sz="2600" dirty="0"/>
              <a:t>Interactive Visualizations</a:t>
            </a:r>
          </a:p>
          <a:p>
            <a:pPr marL="342900" indent="-342900">
              <a:buFont typeface="Arial" panose="020B0604020202020204" pitchFamily="34" charset="0"/>
              <a:buChar char="•"/>
            </a:pPr>
            <a:r>
              <a:rPr lang="en-US" sz="2600" dirty="0"/>
              <a:t>Database Management (SQL, etc.)</a:t>
            </a:r>
          </a:p>
          <a:p>
            <a:pPr marL="342900" indent="-342900">
              <a:buFont typeface="Arial" panose="020B0604020202020204" pitchFamily="34" charset="0"/>
              <a:buChar char="•"/>
            </a:pPr>
            <a:r>
              <a:rPr lang="en-US" sz="2600" dirty="0"/>
              <a:t>Cloud Computing and Scaling (AWS)</a:t>
            </a:r>
          </a:p>
          <a:p>
            <a:pPr marL="342900" indent="-342900">
              <a:buFont typeface="Arial" panose="020B0604020202020204" pitchFamily="34" charset="0"/>
              <a:buChar char="•"/>
            </a:pPr>
            <a:r>
              <a:rPr lang="en-US" sz="2600" dirty="0"/>
              <a:t>And much, much more…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5848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Courses Related to Data Science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416993"/>
          </a:xfrm>
        </p:spPr>
        <p:txBody>
          <a:bodyPr/>
          <a:lstStyle/>
          <a:p>
            <a:pPr marL="342900" indent="-342900">
              <a:buFont typeface="Arial" panose="020B0604020202020204" pitchFamily="34" charset="0"/>
              <a:buChar char="•"/>
            </a:pPr>
            <a:r>
              <a:rPr lang="en-US" sz="2600" dirty="0"/>
              <a:t>CS 109B: Advanced Topics in Data Science</a:t>
            </a:r>
          </a:p>
          <a:p>
            <a:pPr marL="342900" indent="-342900">
              <a:buFont typeface="Arial" panose="020B0604020202020204" pitchFamily="34" charset="0"/>
              <a:buChar char="•"/>
            </a:pPr>
            <a:r>
              <a:rPr lang="en-US" sz="2600" dirty="0"/>
              <a:t>CS 171: Visualizations</a:t>
            </a:r>
          </a:p>
          <a:p>
            <a:pPr marL="342900" indent="-342900">
              <a:buFont typeface="Arial" panose="020B0604020202020204" pitchFamily="34" charset="0"/>
              <a:buChar char="•"/>
            </a:pPr>
            <a:r>
              <a:rPr lang="en-US" sz="2600" dirty="0"/>
              <a:t>CS 181/281: Machine Learning</a:t>
            </a:r>
          </a:p>
          <a:p>
            <a:pPr marL="342900" indent="-342900">
              <a:buFont typeface="Arial" panose="020B0604020202020204" pitchFamily="34" charset="0"/>
              <a:buChar char="•"/>
            </a:pPr>
            <a:r>
              <a:rPr lang="en-US" sz="2600" dirty="0"/>
              <a:t>CS 182: Artificial Intelligence (AI)</a:t>
            </a:r>
          </a:p>
          <a:p>
            <a:pPr marL="342900" indent="-342900">
              <a:buFont typeface="Arial" panose="020B0604020202020204" pitchFamily="34" charset="0"/>
              <a:buChar char="•"/>
            </a:pPr>
            <a:r>
              <a:rPr lang="en-US" sz="2600" dirty="0"/>
              <a:t>CS 205:  Distributive Computing</a:t>
            </a:r>
          </a:p>
          <a:p>
            <a:pPr marL="342900" indent="-342900">
              <a:buFont typeface="Arial" panose="020B0604020202020204" pitchFamily="34" charset="0"/>
              <a:buChar char="•"/>
            </a:pPr>
            <a:r>
              <a:rPr lang="en-US" sz="2600" dirty="0"/>
              <a:t>Stat 110/210: Probability Theory</a:t>
            </a:r>
          </a:p>
          <a:p>
            <a:pPr marL="342900" indent="-342900">
              <a:buFont typeface="Arial" panose="020B0604020202020204" pitchFamily="34" charset="0"/>
              <a:buChar char="•"/>
            </a:pPr>
            <a:r>
              <a:rPr lang="en-US" sz="2600" dirty="0"/>
              <a:t>Stat 111/211: Statistical Inference</a:t>
            </a:r>
          </a:p>
          <a:p>
            <a:pPr marL="342900" indent="-342900">
              <a:buFont typeface="Arial" panose="020B0604020202020204" pitchFamily="34" charset="0"/>
              <a:buChar char="•"/>
            </a:pPr>
            <a:r>
              <a:rPr lang="en-US" sz="2600" dirty="0"/>
              <a:t>Stat 139: Linear Models </a:t>
            </a:r>
          </a:p>
          <a:p>
            <a:pPr marL="342900" indent="-342900">
              <a:buFont typeface="Arial" panose="020B0604020202020204" pitchFamily="34" charset="0"/>
              <a:buChar char="•"/>
            </a:pPr>
            <a:r>
              <a:rPr lang="en-US" sz="2600" dirty="0"/>
              <a:t>Stat 149: Generalized Linear Models</a:t>
            </a:r>
          </a:p>
          <a:p>
            <a:pPr marL="342900" indent="-342900">
              <a:buFont typeface="Arial" panose="020B0604020202020204" pitchFamily="34" charset="0"/>
              <a:buChar char="•"/>
            </a:pPr>
            <a:r>
              <a:rPr lang="en-US" sz="2600" dirty="0"/>
              <a:t>Stat 195: Intro to Statistical Machine Learning</a:t>
            </a:r>
          </a:p>
          <a:p>
            <a:r>
              <a:rPr lang="en-US" sz="2600" dirty="0"/>
              <a:t>This list is not exhaustive!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345322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53</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2451947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2FB1-6831-A547-901B-83311AA0DA29}"/>
              </a:ext>
            </a:extLst>
          </p:cNvPr>
          <p:cNvSpPr>
            <a:spLocks noGrp="1"/>
          </p:cNvSpPr>
          <p:nvPr>
            <p:ph type="title"/>
          </p:nvPr>
        </p:nvSpPr>
        <p:spPr/>
        <p:txBody>
          <a:bodyPr/>
          <a:lstStyle/>
          <a:p>
            <a:r>
              <a:rPr lang="en-US" dirty="0"/>
              <a:t>Thanks for all your hard work! </a:t>
            </a:r>
            <a:br>
              <a:rPr lang="en-US" dirty="0"/>
            </a:br>
            <a:endParaRPr lang="en-US" dirty="0"/>
          </a:p>
        </p:txBody>
      </p:sp>
      <p:sp>
        <p:nvSpPr>
          <p:cNvPr id="3" name="Content Placeholder 2">
            <a:extLst>
              <a:ext uri="{FF2B5EF4-FFF2-40B4-BE49-F238E27FC236}">
                <a16:creationId xmlns:a16="http://schemas.microsoft.com/office/drawing/2014/main" id="{435F8D35-5EBE-304B-806C-53B77336A9C7}"/>
              </a:ext>
            </a:extLst>
          </p:cNvPr>
          <p:cNvSpPr>
            <a:spLocks noGrp="1"/>
          </p:cNvSpPr>
          <p:nvPr>
            <p:ph idx="1"/>
          </p:nvPr>
        </p:nvSpPr>
        <p:spPr/>
        <p:txBody>
          <a:bodyPr/>
          <a:lstStyle/>
          <a:p>
            <a:r>
              <a:rPr lang="en-US" dirty="0"/>
              <a:t>It’s been a long semester for everyone involved. Thank you for your patience, your hard work, and your commitment to data science! </a:t>
            </a:r>
          </a:p>
          <a:p>
            <a:r>
              <a:rPr lang="en-US" dirty="0"/>
              <a:t>It’s sad to see you go... </a:t>
            </a:r>
          </a:p>
          <a:p>
            <a:endParaRPr lang="en-US" dirty="0"/>
          </a:p>
        </p:txBody>
      </p:sp>
      <p:sp>
        <p:nvSpPr>
          <p:cNvPr id="4" name="Slide Number Placeholder 3">
            <a:extLst>
              <a:ext uri="{FF2B5EF4-FFF2-40B4-BE49-F238E27FC236}">
                <a16:creationId xmlns:a16="http://schemas.microsoft.com/office/drawing/2014/main" id="{A61E4C7C-B30A-D841-B28F-6B14E5FB462B}"/>
              </a:ext>
            </a:extLst>
          </p:cNvPr>
          <p:cNvSpPr>
            <a:spLocks noGrp="1"/>
          </p:cNvSpPr>
          <p:nvPr>
            <p:ph type="sldNum" sz="quarter" idx="12"/>
          </p:nvPr>
        </p:nvSpPr>
        <p:spPr/>
        <p:txBody>
          <a:bodyPr/>
          <a:lstStyle/>
          <a:p>
            <a:fld id="{8C616E8F-BF65-1643-9F00-FF84D0665BC6}" type="slidenum">
              <a:rPr lang="en-US" smtClean="0"/>
              <a:t>54</a:t>
            </a:fld>
            <a:endParaRPr lang="en-US"/>
          </a:p>
        </p:txBody>
      </p:sp>
      <p:pic>
        <p:nvPicPr>
          <p:cNvPr id="1025" name="Picture 1" descr="page12image8002784">
            <a:extLst>
              <a:ext uri="{FF2B5EF4-FFF2-40B4-BE49-F238E27FC236}">
                <a16:creationId xmlns:a16="http://schemas.microsoft.com/office/drawing/2014/main" id="{10A990FE-99B1-3343-912A-73EAAC915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717" y="2655682"/>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9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Online job ads"/>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Online job ads</a:t>
            </a:r>
          </a:p>
        </p:txBody>
      </p:sp>
      <p:sp>
        <p:nvSpPr>
          <p:cNvPr id="5" name="Content Placeholder 4">
            <a:extLst>
              <a:ext uri="{FF2B5EF4-FFF2-40B4-BE49-F238E27FC236}">
                <a16:creationId xmlns:a16="http://schemas.microsoft.com/office/drawing/2014/main" id="{6E7650F1-75D3-DD45-98F5-F74A27211848}"/>
              </a:ext>
            </a:extLst>
          </p:cNvPr>
          <p:cNvSpPr>
            <a:spLocks noGrp="1"/>
          </p:cNvSpPr>
          <p:nvPr>
            <p:ph idx="1"/>
          </p:nvPr>
        </p:nvSpPr>
        <p:spPr>
          <a:xfrm>
            <a:off x="6035118" y="1237220"/>
            <a:ext cx="5807590" cy="4297669"/>
          </a:xfrm>
        </p:spPr>
        <p:txBody>
          <a:bodyPr/>
          <a:lstStyle/>
          <a:p>
            <a:r>
              <a:rPr lang="en-US" sz="2200" dirty="0"/>
              <a:t>The </a:t>
            </a:r>
            <a:r>
              <a:rPr lang="en-US" sz="2200" dirty="0" err="1"/>
              <a:t>AdFisher</a:t>
            </a:r>
            <a:r>
              <a:rPr lang="en-US" sz="2200" dirty="0"/>
              <a:t> tool simulated job seekers that did not differ in browsing behavior, preferences or demographic characteristics, except in gender.</a:t>
            </a:r>
          </a:p>
          <a:p>
            <a:endParaRPr lang="en-US" sz="2200" dirty="0"/>
          </a:p>
          <a:p>
            <a:r>
              <a:rPr lang="en-US" sz="2200" dirty="0"/>
              <a:t>One experiment showed that Google displayed ads for a career coaching service for “$200k+” executive jobs </a:t>
            </a:r>
            <a:r>
              <a:rPr lang="en-US" sz="2200" dirty="0">
                <a:sym typeface="Helvetica"/>
              </a:rPr>
              <a:t>1,852 times to the male group and only 318 times to the female group</a:t>
            </a:r>
            <a:r>
              <a:rPr lang="en-US" sz="2200" dirty="0"/>
              <a:t>. Another experiment, in July 2014, showed a similar trend but was not statistically significant.</a:t>
            </a:r>
          </a:p>
          <a:p>
            <a:endParaRPr lang="en-US" sz="2200" dirty="0"/>
          </a:p>
        </p:txBody>
      </p:sp>
      <p:sp>
        <p:nvSpPr>
          <p:cNvPr id="509" name="Slide Number"/>
          <p:cNvSpPr txBox="1">
            <a:spLocks noGrp="1"/>
          </p:cNvSpPr>
          <p:nvPr>
            <p:ph type="sldNum" sz="quarter" idx="12"/>
          </p:nvPr>
        </p:nvSpPr>
        <p:spPr/>
        <p:txBody>
          <a:bodyPr/>
          <a:lstStyle/>
          <a:p>
            <a:fld id="{86CB4B4D-7CA3-9044-876B-883B54F8677D}" type="slidenum">
              <a:rPr lang="en-US" smtClean="0"/>
              <a:pPr/>
              <a:t>6</a:t>
            </a:fld>
            <a:endParaRPr lang="en-US"/>
          </a:p>
        </p:txBody>
      </p:sp>
      <p:sp>
        <p:nvSpPr>
          <p:cNvPr id="510" name="https://www.theguardian.com/technology/2015/jul/08/women-less-likely-ads-high-paid-jobs-google-study"/>
          <p:cNvSpPr txBox="1"/>
          <p:nvPr/>
        </p:nvSpPr>
        <p:spPr>
          <a:xfrm>
            <a:off x="1648189" y="5534889"/>
            <a:ext cx="8291565" cy="299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u="sng">
                <a:solidFill>
                  <a:schemeClr val="accent1">
                    <a:hueOff val="47394"/>
                    <a:satOff val="-25753"/>
                    <a:lumOff val="-7544"/>
                  </a:schemeClr>
                </a:solidFill>
                <a:hlinkClick r:id="rId2"/>
              </a:defRPr>
            </a:lvl1pPr>
          </a:lstStyle>
          <a:p>
            <a:pPr>
              <a:defRPr u="none"/>
            </a:pPr>
            <a:r>
              <a:rPr sz="1477"/>
              <a:t>https://www.theguardian.com/technology/2015/jul/08/women-less-likely-ads-high-paid-jobs-google-study</a:t>
            </a:r>
          </a:p>
        </p:txBody>
      </p:sp>
      <p:pic>
        <p:nvPicPr>
          <p:cNvPr id="511" name="Screen Shot 2017-06-05 at 11.09.59 AM.png" descr="Screen Shot 2017-06-05 at 11.09.59 AM.png"/>
          <p:cNvPicPr>
            <a:picLocks noChangeAspect="1"/>
          </p:cNvPicPr>
          <p:nvPr/>
        </p:nvPicPr>
        <p:blipFill>
          <a:blip r:embed="rId3">
            <a:extLst/>
          </a:blip>
          <a:stretch>
            <a:fillRect/>
          </a:stretch>
        </p:blipFill>
        <p:spPr>
          <a:xfrm>
            <a:off x="1015348" y="912924"/>
            <a:ext cx="2907444" cy="648643"/>
          </a:xfrm>
          <a:prstGeom prst="rect">
            <a:avLst/>
          </a:prstGeom>
          <a:ln w="12700">
            <a:miter lim="400000"/>
          </a:ln>
        </p:spPr>
      </p:pic>
      <p:pic>
        <p:nvPicPr>
          <p:cNvPr id="512" name="Screen Shot 2017-06-05 at 11.10.30 AM.png" descr="Screen Shot 2017-06-05 at 11.10.30 AM.png"/>
          <p:cNvPicPr>
            <a:picLocks noChangeAspect="1"/>
          </p:cNvPicPr>
          <p:nvPr/>
        </p:nvPicPr>
        <p:blipFill>
          <a:blip r:embed="rId4">
            <a:extLst/>
          </a:blip>
          <a:stretch>
            <a:fillRect/>
          </a:stretch>
        </p:blipFill>
        <p:spPr>
          <a:xfrm>
            <a:off x="1015348" y="1588776"/>
            <a:ext cx="4939393" cy="785813"/>
          </a:xfrm>
          <a:prstGeom prst="rect">
            <a:avLst/>
          </a:prstGeom>
          <a:ln w="12700">
            <a:miter lim="400000"/>
          </a:ln>
        </p:spPr>
      </p:pic>
      <p:pic>
        <p:nvPicPr>
          <p:cNvPr id="513" name="Screen Shot 2017-06-05 at 11.10.39 AM.png" descr="Screen Shot 2017-06-05 at 11.10.39 AM.png"/>
          <p:cNvPicPr>
            <a:picLocks noChangeAspect="1"/>
          </p:cNvPicPr>
          <p:nvPr/>
        </p:nvPicPr>
        <p:blipFill>
          <a:blip r:embed="rId5">
            <a:extLst/>
          </a:blip>
          <a:stretch>
            <a:fillRect/>
          </a:stretch>
        </p:blipFill>
        <p:spPr>
          <a:xfrm>
            <a:off x="1015348" y="2282482"/>
            <a:ext cx="4362224" cy="3265059"/>
          </a:xfrm>
          <a:prstGeom prst="rect">
            <a:avLst/>
          </a:prstGeom>
          <a:ln w="12700">
            <a:miter lim="400000"/>
          </a:ln>
        </p:spPr>
      </p:pic>
      <p:pic>
        <p:nvPicPr>
          <p:cNvPr id="514" name="Screen Shot 2017-06-05 at 11.12.06 AM.png" descr="Screen Shot 2017-06-05 at 11.12.06 AM.png"/>
          <p:cNvPicPr>
            <a:picLocks noChangeAspect="1"/>
          </p:cNvPicPr>
          <p:nvPr/>
        </p:nvPicPr>
        <p:blipFill>
          <a:blip r:embed="rId6">
            <a:extLst/>
          </a:blip>
          <a:stretch>
            <a:fillRect/>
          </a:stretch>
        </p:blipFill>
        <p:spPr>
          <a:xfrm>
            <a:off x="3922792" y="873222"/>
            <a:ext cx="2108763" cy="785813"/>
          </a:xfrm>
          <a:prstGeom prst="rect">
            <a:avLst/>
          </a:prstGeom>
          <a:ln w="12700">
            <a:miter lim="400000"/>
          </a:ln>
        </p:spPr>
      </p:pic>
      <p:sp>
        <p:nvSpPr>
          <p:cNvPr id="515" name="The AdFisher tool simulated job seekers that did not differ in browsing behavior, preferences or demographic characteristics, except in gender.…"/>
          <p:cNvSpPr txBox="1"/>
          <p:nvPr/>
        </p:nvSpPr>
        <p:spPr>
          <a:xfrm>
            <a:off x="6472476" y="3630488"/>
            <a:ext cx="4144423" cy="3209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defRPr sz="2300">
                <a:latin typeface="Helvetica Light"/>
                <a:ea typeface="Helvetica Light"/>
                <a:cs typeface="Helvetica Light"/>
                <a:sym typeface="Helvetica Light"/>
              </a:defRPr>
            </a:pPr>
            <a:endParaRPr sz="1617" dirty="0"/>
          </a:p>
        </p:txBody>
      </p:sp>
    </p:spTree>
    <p:extLst>
      <p:ext uri="{BB962C8B-B14F-4D97-AF65-F5344CB8AC3E}">
        <p14:creationId xmlns:p14="http://schemas.microsoft.com/office/powerpoint/2010/main" val="292836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Racial bias in criminal sentencing"/>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Racial bias in criminal sentencing</a:t>
            </a:r>
          </a:p>
        </p:txBody>
      </p:sp>
      <p:sp>
        <p:nvSpPr>
          <p:cNvPr id="5" name="Content Placeholder 4">
            <a:extLst>
              <a:ext uri="{FF2B5EF4-FFF2-40B4-BE49-F238E27FC236}">
                <a16:creationId xmlns:a16="http://schemas.microsoft.com/office/drawing/2014/main" id="{A7A8F783-829A-7348-9ABD-151DF46F2613}"/>
              </a:ext>
            </a:extLst>
          </p:cNvPr>
          <p:cNvSpPr>
            <a:spLocks noGrp="1"/>
          </p:cNvSpPr>
          <p:nvPr>
            <p:ph idx="1"/>
          </p:nvPr>
        </p:nvSpPr>
        <p:spPr>
          <a:xfrm>
            <a:off x="6614409" y="1177758"/>
            <a:ext cx="4546013" cy="2111143"/>
          </a:xfrm>
        </p:spPr>
        <p:txBody>
          <a:bodyPr/>
          <a:lstStyle/>
          <a:p>
            <a:r>
              <a:rPr lang="en-US" dirty="0"/>
              <a:t>A commercial tool COMPAS automatically predicts some categories of future crime to assist in bail and sentencing decisions.  It is used in courts in the US.</a:t>
            </a:r>
          </a:p>
          <a:p>
            <a:endParaRPr lang="en-US" dirty="0"/>
          </a:p>
          <a:p>
            <a:r>
              <a:rPr lang="en-US" dirty="0"/>
              <a:t>The tool correctly predicts recidivism </a:t>
            </a:r>
            <a:r>
              <a:rPr lang="en-US" dirty="0">
                <a:sym typeface="Helvetica"/>
              </a:rPr>
              <a:t>61% of the time.</a:t>
            </a:r>
          </a:p>
          <a:p>
            <a:endParaRPr lang="en-US" dirty="0">
              <a:sym typeface="Helvetica"/>
            </a:endParaRPr>
          </a:p>
          <a:p>
            <a:r>
              <a:rPr lang="en-US" dirty="0">
                <a:sym typeface="Helvetica"/>
              </a:rPr>
              <a:t>Blacks are almost twice as likely as whites to be labeled a higher risk but not actually re-offend.</a:t>
            </a:r>
          </a:p>
          <a:p>
            <a:endParaRPr lang="en-US" dirty="0">
              <a:sym typeface="Helvetica"/>
            </a:endParaRPr>
          </a:p>
          <a:p>
            <a:r>
              <a:rPr lang="en-US" dirty="0"/>
              <a:t>The tool makes </a:t>
            </a:r>
            <a:r>
              <a:rPr lang="en-US" dirty="0">
                <a:sym typeface="Helvetica"/>
              </a:rPr>
              <a:t>the opposite mistake among whites</a:t>
            </a:r>
            <a:r>
              <a:rPr lang="en-US" dirty="0"/>
              <a:t>: They are much more likely than blacks to be labeled lower risk but go on to commit other crimes. </a:t>
            </a:r>
          </a:p>
          <a:p>
            <a:endParaRPr lang="en-US" dirty="0"/>
          </a:p>
        </p:txBody>
      </p:sp>
      <p:sp>
        <p:nvSpPr>
          <p:cNvPr id="527" name="Slide Number"/>
          <p:cNvSpPr txBox="1">
            <a:spLocks noGrp="1"/>
          </p:cNvSpPr>
          <p:nvPr>
            <p:ph type="sldNum" sz="quarter" idx="12"/>
          </p:nvPr>
        </p:nvSpPr>
        <p:spPr/>
        <p:txBody>
          <a:bodyPr/>
          <a:lstStyle/>
          <a:p>
            <a:fld id="{86CB4B4D-7CA3-9044-876B-883B54F8677D}" type="slidenum">
              <a:rPr lang="en-US" smtClean="0"/>
              <a:pPr/>
              <a:t>7</a:t>
            </a:fld>
            <a:endParaRPr lang="en-US"/>
          </a:p>
        </p:txBody>
      </p:sp>
      <p:sp>
        <p:nvSpPr>
          <p:cNvPr id="528" name="https://www.propublica.org/article/machine-bias-risk-assessments-in-criminal-sentencing"/>
          <p:cNvSpPr txBox="1"/>
          <p:nvPr/>
        </p:nvSpPr>
        <p:spPr>
          <a:xfrm>
            <a:off x="2397736" y="5612449"/>
            <a:ext cx="6988709" cy="299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u="sng">
                <a:solidFill>
                  <a:schemeClr val="accent1">
                    <a:hueOff val="47394"/>
                    <a:satOff val="-25753"/>
                    <a:lumOff val="-7544"/>
                  </a:schemeClr>
                </a:solidFill>
                <a:hlinkClick r:id="rId2"/>
              </a:defRPr>
            </a:lvl1pPr>
          </a:lstStyle>
          <a:p>
            <a:pPr>
              <a:defRPr u="none"/>
            </a:pPr>
            <a:r>
              <a:rPr sz="1477"/>
              <a:t>https://www.propublica.org/article/machine-bias-risk-assessments-in-criminal-sentencing</a:t>
            </a:r>
          </a:p>
        </p:txBody>
      </p:sp>
      <p:pic>
        <p:nvPicPr>
          <p:cNvPr id="529" name="Screen Shot 2016-11-23 at 9.55.50 PM.png" descr="Screen Shot 2016-11-23 at 9.55.50 PM.png"/>
          <p:cNvPicPr>
            <a:picLocks noChangeAspect="1"/>
          </p:cNvPicPr>
          <p:nvPr/>
        </p:nvPicPr>
        <p:blipFill>
          <a:blip r:embed="rId3">
            <a:extLst/>
          </a:blip>
          <a:stretch>
            <a:fillRect/>
          </a:stretch>
        </p:blipFill>
        <p:spPr>
          <a:xfrm>
            <a:off x="1760952" y="2622767"/>
            <a:ext cx="4662875" cy="2750351"/>
          </a:xfrm>
          <a:prstGeom prst="rect">
            <a:avLst/>
          </a:prstGeom>
          <a:ln w="12700">
            <a:miter lim="400000"/>
          </a:ln>
        </p:spPr>
      </p:pic>
      <p:pic>
        <p:nvPicPr>
          <p:cNvPr id="530" name="Screen Shot 2016-11-23 at 9.55.39 PM.png" descr="Screen Shot 2016-11-23 at 9.55.39 PM.png"/>
          <p:cNvPicPr>
            <a:picLocks noChangeAspect="1"/>
          </p:cNvPicPr>
          <p:nvPr/>
        </p:nvPicPr>
        <p:blipFill>
          <a:blip r:embed="rId4">
            <a:extLst/>
          </a:blip>
          <a:stretch>
            <a:fillRect/>
          </a:stretch>
        </p:blipFill>
        <p:spPr>
          <a:xfrm>
            <a:off x="1730640" y="928560"/>
            <a:ext cx="4727964" cy="1314984"/>
          </a:xfrm>
          <a:prstGeom prst="rect">
            <a:avLst/>
          </a:prstGeom>
          <a:ln w="12700">
            <a:miter lim="400000"/>
          </a:ln>
        </p:spPr>
      </p:pic>
      <p:sp>
        <p:nvSpPr>
          <p:cNvPr id="531" name="A commercial tool COMPAS automatically predicts some categories of future crime to assist in bail and sentencing decisions.  It is used in courts in the US.…"/>
          <p:cNvSpPr txBox="1"/>
          <p:nvPr/>
        </p:nvSpPr>
        <p:spPr>
          <a:xfrm>
            <a:off x="6579633" y="3045363"/>
            <a:ext cx="4018046" cy="34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defRPr sz="2500">
                <a:latin typeface="Helvetica Light"/>
                <a:ea typeface="Helvetica Light"/>
                <a:cs typeface="Helvetica Light"/>
                <a:sym typeface="Helvetica Light"/>
              </a:defRPr>
            </a:pPr>
            <a:endParaRPr sz="1758" dirty="0"/>
          </a:p>
        </p:txBody>
      </p:sp>
      <p:sp>
        <p:nvSpPr>
          <p:cNvPr id="532" name="https://www.propublica.org/article/machine-bias-risk-assessments-in-criminal-sentencing"/>
          <p:cNvSpPr txBox="1"/>
          <p:nvPr/>
        </p:nvSpPr>
        <p:spPr>
          <a:xfrm>
            <a:off x="2397736" y="5612449"/>
            <a:ext cx="6988709" cy="2994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100" u="sng">
                <a:solidFill>
                  <a:schemeClr val="accent1">
                    <a:hueOff val="47394"/>
                    <a:satOff val="-25753"/>
                    <a:lumOff val="-7544"/>
                  </a:schemeClr>
                </a:solidFill>
                <a:hlinkClick r:id="rId2"/>
              </a:defRPr>
            </a:lvl1pPr>
          </a:lstStyle>
          <a:p>
            <a:pPr>
              <a:defRPr u="none"/>
            </a:pPr>
            <a:r>
              <a:rPr sz="1477"/>
              <a:t>https://www.propublica.org/article/machine-bias-risk-assessments-in-criminal-sentencing</a:t>
            </a:r>
          </a:p>
        </p:txBody>
      </p:sp>
    </p:spTree>
    <p:extLst>
      <p:ext uri="{BB962C8B-B14F-4D97-AF65-F5344CB8AC3E}">
        <p14:creationId xmlns:p14="http://schemas.microsoft.com/office/powerpoint/2010/main" val="64516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Is data science impartial?"/>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Is data science impartial?</a:t>
            </a:r>
          </a:p>
        </p:txBody>
      </p:sp>
      <p:sp>
        <p:nvSpPr>
          <p:cNvPr id="535" name="Data science is algorithmic, therefore it cannot be biased!  And yet……"/>
          <p:cNvSpPr txBox="1">
            <a:spLocks noGrp="1"/>
          </p:cNvSpPr>
          <p:nvPr>
            <p:ph idx="1"/>
          </p:nvPr>
        </p:nvSpPr>
        <p:spPr/>
        <p:txBody>
          <a:bodyPr/>
          <a:lstStyle/>
          <a:p>
            <a:r>
              <a:rPr lang="en-US">
                <a:sym typeface="Helvetica"/>
              </a:rPr>
              <a:t>Data science is algorithmic, therefore it cannot be biased! </a:t>
            </a:r>
            <a:r>
              <a:rPr lang="en-US"/>
              <a:t> And yet…</a:t>
            </a:r>
          </a:p>
          <a:p>
            <a:pPr lvl="1"/>
            <a:r>
              <a:rPr lang="en-US"/>
              <a:t>All traditional evils of </a:t>
            </a:r>
            <a:r>
              <a:rPr lang="en-US">
                <a:sym typeface="Helvetica"/>
              </a:rPr>
              <a:t>discrimination</a:t>
            </a:r>
            <a:r>
              <a:rPr lang="en-US"/>
              <a:t>, and many new ones, exhibit themselves in the data science eco system</a:t>
            </a:r>
          </a:p>
          <a:p>
            <a:pPr lvl="1"/>
            <a:r>
              <a:rPr lang="en-US">
                <a:sym typeface="Helvetica"/>
              </a:rPr>
              <a:t>Bias</a:t>
            </a:r>
            <a:r>
              <a:rPr lang="en-US"/>
              <a:t> that is inherent in the data or in the process, and that is often due to systemic discrimination, is propelled and amplified </a:t>
            </a:r>
          </a:p>
          <a:p>
            <a:pPr lvl="1"/>
            <a:r>
              <a:rPr lang="en-US">
                <a:sym typeface="Helvetica"/>
              </a:rPr>
              <a:t>Transparency</a:t>
            </a:r>
            <a:r>
              <a:rPr lang="en-US"/>
              <a:t> helps prevent discrimination, enable public debate, establish </a:t>
            </a:r>
            <a:r>
              <a:rPr lang="en-US">
                <a:sym typeface="Helvetica"/>
              </a:rPr>
              <a:t>trust</a:t>
            </a:r>
            <a:r>
              <a:rPr lang="en-US"/>
              <a:t> </a:t>
            </a:r>
          </a:p>
          <a:p>
            <a:pPr lvl="1"/>
            <a:r>
              <a:rPr lang="en-US"/>
              <a:t>Technology alone won’t do: also need </a:t>
            </a:r>
            <a:r>
              <a:rPr lang="en-US">
                <a:sym typeface="Helvetica"/>
              </a:rPr>
              <a:t>policy</a:t>
            </a:r>
            <a:r>
              <a:rPr lang="en-US"/>
              <a:t>, </a:t>
            </a:r>
            <a:r>
              <a:rPr lang="en-US">
                <a:sym typeface="Helvetica"/>
              </a:rPr>
              <a:t>user involvement</a:t>
            </a:r>
            <a:r>
              <a:rPr lang="en-US"/>
              <a:t> and </a:t>
            </a:r>
            <a:r>
              <a:rPr lang="en-US">
                <a:sym typeface="Helvetica"/>
              </a:rPr>
              <a:t>education</a:t>
            </a:r>
          </a:p>
        </p:txBody>
      </p:sp>
      <p:sp>
        <p:nvSpPr>
          <p:cNvPr id="536" name="Slide Number"/>
          <p:cNvSpPr txBox="1">
            <a:spLocks noGrp="1"/>
          </p:cNvSpPr>
          <p:nvPr>
            <p:ph type="sldNum" sz="quarter" idx="12"/>
          </p:nvPr>
        </p:nvSpPr>
        <p:spPr/>
        <p:txBody>
          <a:bodyPr/>
          <a:lstStyle/>
          <a:p>
            <a:fld id="{86CB4B4D-7CA3-9044-876B-883B54F8677D}" type="slidenum">
              <a:rPr lang="en-US" smtClean="0"/>
              <a:pPr/>
              <a:t>8</a:t>
            </a:fld>
            <a:endParaRPr lang="en-US"/>
          </a:p>
        </p:txBody>
      </p:sp>
    </p:spTree>
    <p:extLst>
      <p:ext uri="{BB962C8B-B14F-4D97-AF65-F5344CB8AC3E}">
        <p14:creationId xmlns:p14="http://schemas.microsoft.com/office/powerpoint/2010/main" val="400273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Data, responsibly"/>
          <p:cNvSpPr txBox="1">
            <a:spLocks noGrp="1"/>
          </p:cNvSpPr>
          <p:nvPr>
            <p:ph type="title"/>
          </p:nvPr>
        </p:nvSpPr>
        <p:spPr/>
        <p:txBody>
          <a:bodyPr/>
          <a:lstStyle>
            <a:lvl1pPr algn="ctr">
              <a:defRPr>
                <a:solidFill>
                  <a:srgbClr val="DCDEE0"/>
                </a:solidFill>
              </a:defRPr>
            </a:lvl1pPr>
          </a:lstStyle>
          <a:p>
            <a:pPr algn="l"/>
            <a:r>
              <a:rPr lang="en-US" dirty="0">
                <a:solidFill>
                  <a:schemeClr val="tx1">
                    <a:lumMod val="75000"/>
                    <a:lumOff val="25000"/>
                  </a:schemeClr>
                </a:solidFill>
              </a:rPr>
              <a:t>Data, responsibly</a:t>
            </a:r>
          </a:p>
        </p:txBody>
      </p:sp>
      <p:sp>
        <p:nvSpPr>
          <p:cNvPr id="554" name="Because of its power, data science must be used responsibly"/>
          <p:cNvSpPr txBox="1">
            <a:spLocks noGrp="1"/>
          </p:cNvSpPr>
          <p:nvPr>
            <p:ph idx="1"/>
          </p:nvPr>
        </p:nvSpPr>
        <p:spPr/>
        <p:txBody>
          <a:bodyPr/>
          <a:lstStyle/>
          <a:p>
            <a:r>
              <a:rPr lang="en-US" dirty="0"/>
              <a:t>Because of its </a:t>
            </a:r>
            <a:r>
              <a:rPr lang="en-US" dirty="0">
                <a:sym typeface="Helvetica"/>
              </a:rPr>
              <a:t>power</a:t>
            </a:r>
            <a:r>
              <a:rPr lang="en-US" dirty="0"/>
              <a:t>, data science must be used </a:t>
            </a:r>
            <a:r>
              <a:rPr lang="en-US" dirty="0">
                <a:sym typeface="Helvetica"/>
              </a:rPr>
              <a:t>responsibly</a:t>
            </a:r>
          </a:p>
        </p:txBody>
      </p:sp>
      <p:sp>
        <p:nvSpPr>
          <p:cNvPr id="541" name="Slide Number"/>
          <p:cNvSpPr txBox="1">
            <a:spLocks noGrp="1"/>
          </p:cNvSpPr>
          <p:nvPr>
            <p:ph type="sldNum" sz="quarter" idx="12"/>
          </p:nvPr>
        </p:nvSpPr>
        <p:spPr/>
        <p:txBody>
          <a:bodyPr/>
          <a:lstStyle/>
          <a:p>
            <a:fld id="{86CB4B4D-7CA3-9044-876B-883B54F8677D}" type="slidenum">
              <a:rPr lang="en-US" smtClean="0"/>
              <a:pPr/>
              <a:t>9</a:t>
            </a:fld>
            <a:endParaRPr lang="en-US"/>
          </a:p>
        </p:txBody>
      </p:sp>
      <p:grpSp>
        <p:nvGrpSpPr>
          <p:cNvPr id="544" name="Group"/>
          <p:cNvGrpSpPr/>
          <p:nvPr/>
        </p:nvGrpSpPr>
        <p:grpSpPr>
          <a:xfrm>
            <a:off x="6207453" y="3964106"/>
            <a:ext cx="2088713" cy="1644230"/>
            <a:chOff x="0" y="0"/>
            <a:chExt cx="2970611" cy="2338460"/>
          </a:xfrm>
        </p:grpSpPr>
        <p:sp>
          <p:nvSpPr>
            <p:cNvPr id="542" name="data protection"/>
            <p:cNvSpPr txBox="1"/>
            <p:nvPr/>
          </p:nvSpPr>
          <p:spPr>
            <a:xfrm>
              <a:off x="0" y="1728105"/>
              <a:ext cx="2970611" cy="6103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300">
                  <a:latin typeface="Helvetica Light"/>
                  <a:ea typeface="Helvetica Light"/>
                  <a:cs typeface="Helvetica Light"/>
                  <a:sym typeface="Helvetica Light"/>
                </a:defRPr>
              </a:lvl1pPr>
            </a:lstStyle>
            <a:p>
              <a:r>
                <a:rPr sz="2320"/>
                <a:t>data protection</a:t>
              </a:r>
            </a:p>
          </p:txBody>
        </p:sp>
        <p:pic>
          <p:nvPicPr>
            <p:cNvPr id="543" name="icon_security.png" descr="icon_security.png"/>
            <p:cNvPicPr>
              <a:picLocks noChangeAspect="1"/>
            </p:cNvPicPr>
            <p:nvPr/>
          </p:nvPicPr>
          <p:blipFill>
            <a:blip r:embed="rId2">
              <a:extLst/>
            </a:blip>
            <a:stretch>
              <a:fillRect/>
            </a:stretch>
          </p:blipFill>
          <p:spPr>
            <a:xfrm>
              <a:off x="593533" y="0"/>
              <a:ext cx="1761606" cy="1755634"/>
            </a:xfrm>
            <a:prstGeom prst="rect">
              <a:avLst/>
            </a:prstGeom>
            <a:ln w="12700" cap="flat">
              <a:noFill/>
              <a:miter lim="400000"/>
            </a:ln>
            <a:effectLst/>
          </p:spPr>
        </p:pic>
      </p:grpSp>
      <p:grpSp>
        <p:nvGrpSpPr>
          <p:cNvPr id="547" name="Group"/>
          <p:cNvGrpSpPr/>
          <p:nvPr/>
        </p:nvGrpSpPr>
        <p:grpSpPr>
          <a:xfrm>
            <a:off x="3453437" y="1910353"/>
            <a:ext cx="1512284" cy="2323687"/>
            <a:chOff x="0" y="0"/>
            <a:chExt cx="2150802" cy="3304797"/>
          </a:xfrm>
        </p:grpSpPr>
        <p:sp>
          <p:nvSpPr>
            <p:cNvPr id="545" name="Group"/>
            <p:cNvSpPr/>
            <p:nvPr/>
          </p:nvSpPr>
          <p:spPr>
            <a:xfrm>
              <a:off x="880802" y="203479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400">
                  <a:latin typeface="Helvetica Light"/>
                  <a:ea typeface="Helvetica Light"/>
                  <a:cs typeface="Helvetica Light"/>
                  <a:sym typeface="Helvetica Light"/>
                </a:defRPr>
              </a:lvl1pPr>
            </a:lstStyle>
            <a:p>
              <a:r>
                <a:rPr sz="2391"/>
                <a:t>fairness</a:t>
              </a:r>
            </a:p>
          </p:txBody>
        </p:sp>
        <p:pic>
          <p:nvPicPr>
            <p:cNvPr id="546" name="icon_fairness.png" descr="icon_fairness.png"/>
            <p:cNvPicPr>
              <a:picLocks noChangeAspect="1"/>
            </p:cNvPicPr>
            <p:nvPr/>
          </p:nvPicPr>
          <p:blipFill>
            <a:blip r:embed="rId3">
              <a:extLst/>
            </a:blip>
            <a:stretch>
              <a:fillRect/>
            </a:stretch>
          </p:blipFill>
          <p:spPr>
            <a:xfrm>
              <a:off x="0" y="0"/>
              <a:ext cx="1761605" cy="1755634"/>
            </a:xfrm>
            <a:prstGeom prst="rect">
              <a:avLst/>
            </a:prstGeom>
            <a:ln w="12700" cap="flat">
              <a:noFill/>
              <a:miter lim="400000"/>
            </a:ln>
            <a:effectLst/>
          </p:spPr>
        </p:pic>
      </p:grpSp>
      <p:grpSp>
        <p:nvGrpSpPr>
          <p:cNvPr id="550" name="Group"/>
          <p:cNvGrpSpPr/>
          <p:nvPr/>
        </p:nvGrpSpPr>
        <p:grpSpPr>
          <a:xfrm>
            <a:off x="3218692" y="3949407"/>
            <a:ext cx="1527939" cy="2365864"/>
            <a:chOff x="0" y="0"/>
            <a:chExt cx="2173068" cy="3364782"/>
          </a:xfrm>
        </p:grpSpPr>
        <p:sp>
          <p:nvSpPr>
            <p:cNvPr id="548" name="Group"/>
            <p:cNvSpPr/>
            <p:nvPr/>
          </p:nvSpPr>
          <p:spPr>
            <a:xfrm>
              <a:off x="903068" y="20947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400">
                  <a:latin typeface="Helvetica Light"/>
                  <a:ea typeface="Helvetica Light"/>
                  <a:cs typeface="Helvetica Light"/>
                  <a:sym typeface="Helvetica Light"/>
                </a:defRPr>
              </a:lvl1pPr>
            </a:lstStyle>
            <a:p>
              <a:r>
                <a:rPr sz="2391"/>
                <a:t>diversity</a:t>
              </a:r>
            </a:p>
          </p:txBody>
        </p:sp>
        <p:pic>
          <p:nvPicPr>
            <p:cNvPr id="549" name="icon_diversity.png" descr="icon_diversity.png"/>
            <p:cNvPicPr>
              <a:picLocks noChangeAspect="1"/>
            </p:cNvPicPr>
            <p:nvPr/>
          </p:nvPicPr>
          <p:blipFill>
            <a:blip r:embed="rId4">
              <a:extLst/>
            </a:blip>
            <a:stretch>
              <a:fillRect/>
            </a:stretch>
          </p:blipFill>
          <p:spPr>
            <a:xfrm>
              <a:off x="0" y="0"/>
              <a:ext cx="1806138" cy="1800015"/>
            </a:xfrm>
            <a:prstGeom prst="rect">
              <a:avLst/>
            </a:prstGeom>
            <a:ln w="12700" cap="flat">
              <a:noFill/>
              <a:miter lim="400000"/>
            </a:ln>
            <a:effectLst/>
          </p:spPr>
        </p:pic>
      </p:grpSp>
      <p:grpSp>
        <p:nvGrpSpPr>
          <p:cNvPr id="553" name="Group"/>
          <p:cNvGrpSpPr/>
          <p:nvPr/>
        </p:nvGrpSpPr>
        <p:grpSpPr>
          <a:xfrm>
            <a:off x="6335471" y="1833814"/>
            <a:ext cx="1527940" cy="2320365"/>
            <a:chOff x="384768" y="0"/>
            <a:chExt cx="2173068" cy="3300073"/>
          </a:xfrm>
        </p:grpSpPr>
        <p:sp>
          <p:nvSpPr>
            <p:cNvPr id="551" name="Group"/>
            <p:cNvSpPr/>
            <p:nvPr/>
          </p:nvSpPr>
          <p:spPr>
            <a:xfrm>
              <a:off x="1287837" y="20300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3300">
                  <a:latin typeface="Helvetica Light"/>
                  <a:ea typeface="Helvetica Light"/>
                  <a:cs typeface="Helvetica Light"/>
                  <a:sym typeface="Helvetica Light"/>
                </a:defRPr>
              </a:lvl1pPr>
            </a:lstStyle>
            <a:p>
              <a:r>
                <a:rPr sz="2320"/>
                <a:t>transparency</a:t>
              </a:r>
            </a:p>
          </p:txBody>
        </p:sp>
        <p:pic>
          <p:nvPicPr>
            <p:cNvPr id="552" name="icon_transparency.png" descr="icon_transparency.png"/>
            <p:cNvPicPr>
              <a:picLocks noChangeAspect="1"/>
            </p:cNvPicPr>
            <p:nvPr/>
          </p:nvPicPr>
          <p:blipFill>
            <a:blip r:embed="rId5">
              <a:extLst/>
            </a:blip>
            <a:stretch>
              <a:fillRect/>
            </a:stretch>
          </p:blipFill>
          <p:spPr>
            <a:xfrm>
              <a:off x="384768" y="0"/>
              <a:ext cx="1806138" cy="1793934"/>
            </a:xfrm>
            <a:prstGeom prst="rect">
              <a:avLst/>
            </a:prstGeom>
            <a:ln w="12700" cap="flat">
              <a:noFill/>
              <a:miter lim="400000"/>
            </a:ln>
            <a:effectLst/>
          </p:spPr>
        </p:pic>
      </p:grpSp>
    </p:spTree>
    <p:extLst>
      <p:ext uri="{BB962C8B-B14F-4D97-AF65-F5344CB8AC3E}">
        <p14:creationId xmlns:p14="http://schemas.microsoft.com/office/powerpoint/2010/main" val="176130485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11491</TotalTime>
  <Words>3017</Words>
  <Application>Microsoft Macintosh PowerPoint</Application>
  <PresentationFormat>Widescreen</PresentationFormat>
  <Paragraphs>579</Paragraphs>
  <Slides>54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Gill Sans</vt:lpstr>
      <vt:lpstr>Helvetica</vt:lpstr>
      <vt:lpstr>Helvetica Light</vt:lpstr>
      <vt:lpstr>Helvetica Neue</vt:lpstr>
      <vt:lpstr>jaf-bernina-sans-condensed</vt:lpstr>
      <vt:lpstr>Karla</vt:lpstr>
      <vt:lpstr>GEC_template</vt:lpstr>
      <vt:lpstr>Lecture #12: Responsible Data Science and Wrap-Up</vt:lpstr>
      <vt:lpstr>PowerPoint Presentation</vt:lpstr>
      <vt:lpstr>Outline </vt:lpstr>
      <vt:lpstr>Ethical Data Science  *slides modified by CS 109’s guest speaker in Fall 2018: Julia Stoyanovich, NYU  https://engineering.nyu.edu/faculty/julia-stoyanovich</vt:lpstr>
      <vt:lpstr>Online price discrimination</vt:lpstr>
      <vt:lpstr>Online job ads</vt:lpstr>
      <vt:lpstr>Racial bias in criminal sentencing</vt:lpstr>
      <vt:lpstr>Is data science impartial?</vt:lpstr>
      <vt:lpstr>Data, responsibly</vt:lpstr>
      <vt:lpstr>Fairness in ML</vt:lpstr>
      <vt:lpstr>Fairness: a lack of “bias” </vt:lpstr>
      <vt:lpstr>“Biased data”</vt:lpstr>
      <vt:lpstr>The evils of discrimination</vt:lpstr>
      <vt:lpstr>Vendors and outcomes</vt:lpstr>
      <vt:lpstr>Assigning outcomes to populations</vt:lpstr>
      <vt:lpstr>Sub-populations may be treated differently</vt:lpstr>
      <vt:lpstr>Statistical parity</vt:lpstr>
      <vt:lpstr>Redundant encoding</vt:lpstr>
      <vt:lpstr>Blinding is not an excuse</vt:lpstr>
      <vt:lpstr>Redundant encoding</vt:lpstr>
      <vt:lpstr>Redlining</vt:lpstr>
      <vt:lpstr>Imposing statistical parity</vt:lpstr>
      <vt:lpstr>Is statistical parity sufficient?</vt:lpstr>
      <vt:lpstr>Ricci v. DeStefano (2009)</vt:lpstr>
      <vt:lpstr>Two notions of fairness</vt:lpstr>
      <vt:lpstr>On the (im)possibility of fairness</vt:lpstr>
      <vt:lpstr>Racially identifying names</vt:lpstr>
      <vt:lpstr>Observations</vt:lpstr>
      <vt:lpstr>Why is this happening?</vt:lpstr>
      <vt:lpstr>Codes of ethics</vt:lpstr>
      <vt:lpstr>Codes of ethics</vt:lpstr>
      <vt:lpstr>Case Study: Bias in the COMPAS algorithm</vt:lpstr>
      <vt:lpstr>Racial bias in criminal sentencing</vt:lpstr>
      <vt:lpstr>Automated risk assessment</vt:lpstr>
      <vt:lpstr>Algorithm</vt:lpstr>
      <vt:lpstr>Example questions</vt:lpstr>
      <vt:lpstr>Training Data</vt:lpstr>
      <vt:lpstr>Output Score</vt:lpstr>
      <vt:lpstr>Risk Assessment Results (in Broward County, Fla.)</vt:lpstr>
      <vt:lpstr>Recidivism Results (in Broward County, Fla.)</vt:lpstr>
      <vt:lpstr>Discussion Questions:</vt:lpstr>
      <vt:lpstr>Course Wrap-Up</vt:lpstr>
      <vt:lpstr>Modules  </vt:lpstr>
      <vt:lpstr>Module 1: Regression Methods  </vt:lpstr>
      <vt:lpstr>Module 2: Classification Methods  </vt:lpstr>
      <vt:lpstr>Module 3: Ensemble Methods  </vt:lpstr>
      <vt:lpstr>Choosing between Models </vt:lpstr>
      <vt:lpstr>Dealing with Data Issues</vt:lpstr>
      <vt:lpstr>Dealing with High Dimensionality  </vt:lpstr>
      <vt:lpstr>Other things we’ve learned </vt:lpstr>
      <vt:lpstr>Other things we haven’t discussed </vt:lpstr>
      <vt:lpstr>Courses Related to Data Science</vt:lpstr>
      <vt:lpstr>What?</vt:lpstr>
      <vt:lpstr>Thanks for all your hard work!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248</cp:revision>
  <cp:lastPrinted>2020-07-27T15:52:50Z</cp:lastPrinted>
  <dcterms:created xsi:type="dcterms:W3CDTF">2018-06-24T22:03:35Z</dcterms:created>
  <dcterms:modified xsi:type="dcterms:W3CDTF">2020-07-29T15:06:37Z</dcterms:modified>
</cp:coreProperties>
</file>